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0"/>
  </p:notesMasterIdLst>
  <p:sldIdLst>
    <p:sldId id="256" r:id="rId2"/>
    <p:sldId id="272" r:id="rId3"/>
    <p:sldId id="310" r:id="rId4"/>
    <p:sldId id="311" r:id="rId5"/>
    <p:sldId id="264" r:id="rId6"/>
    <p:sldId id="258" r:id="rId7"/>
    <p:sldId id="259" r:id="rId8"/>
    <p:sldId id="266" r:id="rId9"/>
    <p:sldId id="273" r:id="rId10"/>
    <p:sldId id="260" r:id="rId11"/>
    <p:sldId id="265" r:id="rId12"/>
    <p:sldId id="275" r:id="rId13"/>
    <p:sldId id="276" r:id="rId14"/>
    <p:sldId id="262" r:id="rId15"/>
    <p:sldId id="367" r:id="rId16"/>
    <p:sldId id="268" r:id="rId17"/>
    <p:sldId id="277" r:id="rId18"/>
    <p:sldId id="278" r:id="rId19"/>
    <p:sldId id="269" r:id="rId20"/>
    <p:sldId id="263" r:id="rId21"/>
    <p:sldId id="282" r:id="rId22"/>
    <p:sldId id="289" r:id="rId23"/>
    <p:sldId id="290" r:id="rId24"/>
    <p:sldId id="288" r:id="rId25"/>
    <p:sldId id="279" r:id="rId26"/>
    <p:sldId id="291" r:id="rId27"/>
    <p:sldId id="292" r:id="rId28"/>
    <p:sldId id="303" r:id="rId29"/>
    <p:sldId id="305" r:id="rId30"/>
    <p:sldId id="293" r:id="rId31"/>
    <p:sldId id="287" r:id="rId32"/>
    <p:sldId id="294" r:id="rId33"/>
    <p:sldId id="295" r:id="rId34"/>
    <p:sldId id="296" r:id="rId35"/>
    <p:sldId id="302" r:id="rId36"/>
    <p:sldId id="280" r:id="rId37"/>
    <p:sldId id="281" r:id="rId38"/>
    <p:sldId id="283" r:id="rId39"/>
    <p:sldId id="285" r:id="rId40"/>
    <p:sldId id="284" r:id="rId41"/>
    <p:sldId id="368" r:id="rId42"/>
    <p:sldId id="297" r:id="rId43"/>
    <p:sldId id="341" r:id="rId44"/>
    <p:sldId id="307" r:id="rId45"/>
    <p:sldId id="301" r:id="rId46"/>
    <p:sldId id="314" r:id="rId47"/>
    <p:sldId id="317" r:id="rId48"/>
    <p:sldId id="318" r:id="rId49"/>
    <p:sldId id="355" r:id="rId50"/>
    <p:sldId id="356" r:id="rId51"/>
    <p:sldId id="357" r:id="rId52"/>
    <p:sldId id="340" r:id="rId53"/>
    <p:sldId id="342" r:id="rId54"/>
    <p:sldId id="343" r:id="rId55"/>
    <p:sldId id="300" r:id="rId56"/>
    <p:sldId id="298" r:id="rId57"/>
    <p:sldId id="306" r:id="rId58"/>
    <p:sldId id="299" r:id="rId59"/>
    <p:sldId id="312" r:id="rId60"/>
    <p:sldId id="323" r:id="rId61"/>
    <p:sldId id="315" r:id="rId62"/>
    <p:sldId id="324" r:id="rId63"/>
    <p:sldId id="319" r:id="rId64"/>
    <p:sldId id="320" r:id="rId65"/>
    <p:sldId id="313" r:id="rId66"/>
    <p:sldId id="322" r:id="rId67"/>
    <p:sldId id="364" r:id="rId68"/>
    <p:sldId id="365" r:id="rId69"/>
    <p:sldId id="344" r:id="rId70"/>
    <p:sldId id="346" r:id="rId71"/>
    <p:sldId id="350" r:id="rId72"/>
    <p:sldId id="351" r:id="rId73"/>
    <p:sldId id="352" r:id="rId74"/>
    <p:sldId id="353" r:id="rId75"/>
    <p:sldId id="359" r:id="rId76"/>
    <p:sldId id="369" r:id="rId77"/>
    <p:sldId id="361" r:id="rId78"/>
    <p:sldId id="362" r:id="rId79"/>
    <p:sldId id="327" r:id="rId80"/>
    <p:sldId id="336" r:id="rId81"/>
    <p:sldId id="328" r:id="rId82"/>
    <p:sldId id="366" r:id="rId83"/>
    <p:sldId id="329" r:id="rId84"/>
    <p:sldId id="330" r:id="rId85"/>
    <p:sldId id="354" r:id="rId86"/>
    <p:sldId id="331" r:id="rId87"/>
    <p:sldId id="358" r:id="rId88"/>
    <p:sldId id="332" r:id="rId89"/>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09"/>
    <p:restoredTop sz="53237"/>
  </p:normalViewPr>
  <p:slideViewPr>
    <p:cSldViewPr snapToGrid="0">
      <p:cViewPr varScale="1">
        <p:scale>
          <a:sx n="64" d="100"/>
          <a:sy n="64" d="100"/>
        </p:scale>
        <p:origin x="60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8E3791-BCAB-3A47-88F3-F672386FE51D}" type="datetimeFigureOut">
              <a:rPr lang="en-US" smtClean="0"/>
              <a:t>11/2/25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3160B0-6628-2B49-B02B-3362A2745D21}" type="slidenum">
              <a:rPr lang="en-US" smtClean="0"/>
              <a:t>‹#›</a:t>
            </a:fld>
            <a:endParaRPr lang="en-US"/>
          </a:p>
        </p:txBody>
      </p:sp>
    </p:spTree>
    <p:extLst>
      <p:ext uri="{BB962C8B-B14F-4D97-AF65-F5344CB8AC3E}">
        <p14:creationId xmlns:p14="http://schemas.microsoft.com/office/powerpoint/2010/main" val="26047395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es.wikipedia.org/wiki/M%C3%BAsculo_piriforme" TargetMode="External"/><Relationship Id="rId13" Type="http://schemas.openxmlformats.org/officeDocument/2006/relationships/hyperlink" Target="https://es.wikipedia.org/w/index.php?title=Fosa_isquiorectal&amp;action=edit&amp;redlink=1" TargetMode="External"/><Relationship Id="rId18" Type="http://schemas.openxmlformats.org/officeDocument/2006/relationships/hyperlink" Target="https://es.wikipedia.org/wiki/Nervio_perineal" TargetMode="External"/><Relationship Id="rId3" Type="http://schemas.openxmlformats.org/officeDocument/2006/relationships/hyperlink" Target="https://es.wikipedia.org/wiki/Plexo_sacro" TargetMode="External"/><Relationship Id="rId7" Type="http://schemas.openxmlformats.org/officeDocument/2006/relationships/hyperlink" Target="https://es.wikipedia.org/w/index.php?title=M%C3%BAsculo_cocc%C3%ADgeo&amp;action=edit&amp;redlink=1" TargetMode="External"/><Relationship Id="rId12" Type="http://schemas.openxmlformats.org/officeDocument/2006/relationships/hyperlink" Target="https://es.wikipedia.org/w/index.php?title=Agujero_ci%C3%A1tico_menor&amp;action=edit&amp;redlink=1" TargetMode="External"/><Relationship Id="rId17" Type="http://schemas.openxmlformats.org/officeDocument/2006/relationships/hyperlink" Target="https://es.wikipedia.org/wiki/Nervios_rectales_inferiores" TargetMode="External"/><Relationship Id="rId2" Type="http://schemas.openxmlformats.org/officeDocument/2006/relationships/slide" Target="../slides/slide15.xml"/><Relationship Id="rId16" Type="http://schemas.openxmlformats.org/officeDocument/2006/relationships/hyperlink" Target="https://es.wikipedia.org/wiki/Canal_pudendo" TargetMode="External"/><Relationship Id="rId20" Type="http://schemas.openxmlformats.org/officeDocument/2006/relationships/hyperlink" Target="https://es.wikipedia.org/wiki/Nervio_dorsal_del_pene" TargetMode="External"/><Relationship Id="rId1" Type="http://schemas.openxmlformats.org/officeDocument/2006/relationships/notesMaster" Target="../notesMasters/notesMaster1.xml"/><Relationship Id="rId6" Type="http://schemas.openxmlformats.org/officeDocument/2006/relationships/hyperlink" Target="https://es.wikipedia.org/wiki/Nervio_pudendo#cite_note-1" TargetMode="External"/><Relationship Id="rId11" Type="http://schemas.openxmlformats.org/officeDocument/2006/relationships/hyperlink" Target="https://es.wikipedia.org/wiki/Isquion" TargetMode="External"/><Relationship Id="rId5" Type="http://schemas.openxmlformats.org/officeDocument/2006/relationships/hyperlink" Target="https://es.wikipedia.org/wiki/Sistema_nervioso_parasimp%C3%A1tico" TargetMode="External"/><Relationship Id="rId15" Type="http://schemas.openxmlformats.org/officeDocument/2006/relationships/hyperlink" Target="https://es.wikipedia.org/w/index.php?title=M%C3%BAsculo_obturador&amp;action=edit&amp;redlink=1" TargetMode="External"/><Relationship Id="rId10" Type="http://schemas.openxmlformats.org/officeDocument/2006/relationships/hyperlink" Target="https://es.wikipedia.org/wiki/Agujero_ci%C3%A1tico_mayor" TargetMode="External"/><Relationship Id="rId19" Type="http://schemas.openxmlformats.org/officeDocument/2006/relationships/hyperlink" Target="https://es.wikipedia.org/wiki/Nervio_dorsal_del_cl%C3%ADtoris" TargetMode="External"/><Relationship Id="rId4" Type="http://schemas.openxmlformats.org/officeDocument/2006/relationships/hyperlink" Target="https://es.wikipedia.org/wiki/Nervios_sacros" TargetMode="External"/><Relationship Id="rId9" Type="http://schemas.openxmlformats.org/officeDocument/2006/relationships/hyperlink" Target="https://es.wikipedia.org/wiki/Pelvis" TargetMode="External"/><Relationship Id="rId14" Type="http://schemas.openxmlformats.org/officeDocument/2006/relationships/hyperlink" Target="https://es.wikipedia.org/wiki/Fascia"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374151"/>
                </a:solidFill>
                <a:effectLst/>
                <a:latin typeface="__Inter_f367f3"/>
              </a:rPr>
              <a:t>According to the 2025 EAU Guidelines on Management of Non-Neurogenic Female Lower Urinary Tract Symptoms (LUTS), the threshold for reduced functional bladder capacity in adults is defined as a bladder capacity less than 300 mL</a:t>
            </a:r>
          </a:p>
          <a:p>
            <a:endParaRPr lang="en-GB" b="0" i="0" dirty="0">
              <a:solidFill>
                <a:srgbClr val="374151"/>
              </a:solidFill>
              <a:effectLst/>
              <a:latin typeface="__Inter_f367f3"/>
            </a:endParaRPr>
          </a:p>
          <a:p>
            <a:r>
              <a:rPr lang="en-GB" b="0" i="0" dirty="0">
                <a:solidFill>
                  <a:srgbClr val="374151"/>
                </a:solidFill>
                <a:effectLst/>
                <a:latin typeface="__Inter_f367f3"/>
              </a:rPr>
              <a:t>This is based on the classification of bladder capacity where a functional bladder capacity below 300 mL is considered reduced and may contribute to symptoms such as frequency and urgency.</a:t>
            </a:r>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3</a:t>
            </a:fld>
            <a:endParaRPr lang="en-US"/>
          </a:p>
        </p:txBody>
      </p:sp>
    </p:spTree>
    <p:extLst>
      <p:ext uri="{BB962C8B-B14F-4D97-AF65-F5344CB8AC3E}">
        <p14:creationId xmlns:p14="http://schemas.microsoft.com/office/powerpoint/2010/main" val="39587071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202122"/>
                </a:solidFill>
                <a:effectLst/>
                <a:latin typeface="Arial" panose="020B0604020202020204" pitchFamily="34" charset="0"/>
              </a:rPr>
              <a:t>El </a:t>
            </a:r>
            <a:r>
              <a:rPr lang="en-GB" b="0" i="0" dirty="0" err="1">
                <a:solidFill>
                  <a:srgbClr val="202122"/>
                </a:solidFill>
                <a:effectLst/>
                <a:latin typeface="Arial" panose="020B0604020202020204" pitchFamily="34" charset="0"/>
              </a:rPr>
              <a:t>nervio</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pudendo</a:t>
            </a:r>
            <a:r>
              <a:rPr lang="en-GB" b="0" i="0" dirty="0">
                <a:solidFill>
                  <a:srgbClr val="202122"/>
                </a:solidFill>
                <a:effectLst/>
                <a:latin typeface="Arial" panose="020B0604020202020204" pitchFamily="34" charset="0"/>
              </a:rPr>
              <a:t> se </a:t>
            </a:r>
            <a:r>
              <a:rPr lang="en-GB" b="0" i="0" dirty="0" err="1">
                <a:solidFill>
                  <a:srgbClr val="202122"/>
                </a:solidFill>
                <a:effectLst/>
                <a:latin typeface="Arial" panose="020B0604020202020204" pitchFamily="34" charset="0"/>
              </a:rPr>
              <a:t>origina</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en</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el</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3" tooltip="Plexo sacro"/>
              </a:rPr>
              <a:t>plexo sacro</a:t>
            </a:r>
            <a:r>
              <a:rPr lang="en-GB" b="0" i="0" dirty="0">
                <a:solidFill>
                  <a:srgbClr val="202122"/>
                </a:solidFill>
                <a:effectLst/>
                <a:latin typeface="Arial" panose="020B0604020202020204" pitchFamily="34" charset="0"/>
              </a:rPr>
              <a:t>; sus </a:t>
            </a:r>
            <a:r>
              <a:rPr lang="en-GB" b="0" i="0" dirty="0" err="1">
                <a:solidFill>
                  <a:srgbClr val="202122"/>
                </a:solidFill>
                <a:effectLst/>
                <a:latin typeface="Arial" panose="020B0604020202020204" pitchFamily="34" charset="0"/>
              </a:rPr>
              <a:t>fibras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derivan</a:t>
            </a:r>
            <a:r>
              <a:rPr lang="en-GB" b="0" i="0" dirty="0">
                <a:solidFill>
                  <a:srgbClr val="202122"/>
                </a:solidFill>
                <a:effectLst/>
                <a:latin typeface="Arial" panose="020B0604020202020204" pitchFamily="34" charset="0"/>
              </a:rPr>
              <a:t> de las </a:t>
            </a:r>
            <a:r>
              <a:rPr lang="en-GB" b="0" i="0" dirty="0" err="1">
                <a:solidFill>
                  <a:srgbClr val="202122"/>
                </a:solidFill>
                <a:effectLst/>
                <a:latin typeface="Arial" panose="020B0604020202020204" pitchFamily="34" charset="0"/>
              </a:rPr>
              <a:t>ramas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ventrales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anteriores</a:t>
            </a:r>
            <a:r>
              <a:rPr lang="en-GB" b="0" i="0" dirty="0">
                <a:solidFill>
                  <a:srgbClr val="202122"/>
                </a:solidFill>
                <a:effectLst/>
                <a:latin typeface="Arial" panose="020B0604020202020204" pitchFamily="34" charset="0"/>
              </a:rPr>
              <a:t>— de </a:t>
            </a:r>
            <a:r>
              <a:rPr lang="en-GB" b="0" i="0" dirty="0" err="1">
                <a:solidFill>
                  <a:srgbClr val="202122"/>
                </a:solidFill>
                <a:effectLst/>
                <a:latin typeface="Arial" panose="020B0604020202020204" pitchFamily="34" charset="0"/>
              </a:rPr>
              <a:t>los</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4" tooltip="Nervios sacros"/>
              </a:rPr>
              <a:t>nervios sacros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segundo</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tercero</a:t>
            </a:r>
            <a:r>
              <a:rPr lang="en-GB" b="0" i="0" dirty="0">
                <a:solidFill>
                  <a:srgbClr val="202122"/>
                </a:solidFill>
                <a:effectLst/>
                <a:latin typeface="Arial" panose="020B0604020202020204" pitchFamily="34" charset="0"/>
              </a:rPr>
              <a:t> y </a:t>
            </a:r>
            <a:r>
              <a:rPr lang="en-GB" b="0" i="0" dirty="0" err="1">
                <a:solidFill>
                  <a:srgbClr val="202122"/>
                </a:solidFill>
                <a:effectLst/>
                <a:latin typeface="Arial" panose="020B0604020202020204" pitchFamily="34" charset="0"/>
              </a:rPr>
              <a:t>cuarto</a:t>
            </a:r>
            <a:r>
              <a:rPr lang="en-GB" b="0" i="0" dirty="0">
                <a:solidFill>
                  <a:srgbClr val="202122"/>
                </a:solidFill>
                <a:effectLst/>
                <a:latin typeface="Arial" panose="020B0604020202020204" pitchFamily="34" charset="0"/>
              </a:rPr>
              <a:t> (S2, S3, S4). Sus </a:t>
            </a:r>
            <a:r>
              <a:rPr lang="en-GB" b="0" i="0" dirty="0" err="1">
                <a:solidFill>
                  <a:srgbClr val="202122"/>
                </a:solidFill>
                <a:effectLst/>
                <a:latin typeface="Arial" panose="020B0604020202020204" pitchFamily="34" charset="0"/>
              </a:rPr>
              <a:t>fibras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producen</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inervación</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sensitiva</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sensación</a:t>
            </a:r>
            <a:r>
              <a:rPr lang="en-GB" b="0" i="0" dirty="0">
                <a:solidFill>
                  <a:srgbClr val="202122"/>
                </a:solidFill>
                <a:effectLst/>
                <a:latin typeface="Arial" panose="020B0604020202020204" pitchFamily="34" charset="0"/>
              </a:rPr>
              <a:t> de </a:t>
            </a:r>
            <a:r>
              <a:rPr lang="en-GB" b="0" i="0" dirty="0" err="1">
                <a:solidFill>
                  <a:srgbClr val="202122"/>
                </a:solidFill>
                <a:effectLst/>
                <a:latin typeface="Arial" panose="020B0604020202020204" pitchFamily="34" charset="0"/>
              </a:rPr>
              <a:t>dolor</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reflejos</a:t>
            </a:r>
            <a:r>
              <a:rPr lang="en-GB" b="0" i="0" dirty="0">
                <a:solidFill>
                  <a:srgbClr val="202122"/>
                </a:solidFill>
                <a:effectLst/>
                <a:latin typeface="Arial" panose="020B0604020202020204" pitchFamily="34" charset="0"/>
              </a:rPr>
              <a:t>, etc), </a:t>
            </a:r>
            <a:r>
              <a:rPr lang="en-GB" b="0" i="0" dirty="0" err="1">
                <a:solidFill>
                  <a:srgbClr val="202122"/>
                </a:solidFill>
                <a:effectLst/>
                <a:latin typeface="Arial" panose="020B0604020202020204" pitchFamily="34" charset="0"/>
              </a:rPr>
              <a:t>motora</a:t>
            </a:r>
            <a:r>
              <a:rPr lang="en-GB" b="0" i="0" dirty="0">
                <a:solidFill>
                  <a:srgbClr val="202122"/>
                </a:solidFill>
                <a:effectLst/>
                <a:latin typeface="Arial" panose="020B0604020202020204" pitchFamily="34" charset="0"/>
              </a:rPr>
              <a:t> y del </a:t>
            </a:r>
            <a:r>
              <a:rPr lang="en-GB" b="0" i="0" u="none" strike="noStrike" dirty="0">
                <a:solidFill>
                  <a:srgbClr val="3366CC"/>
                </a:solidFill>
                <a:effectLst/>
                <a:latin typeface="Arial" panose="020B0604020202020204" pitchFamily="34" charset="0"/>
                <a:hlinkClick r:id="rId5" tooltip="Sistema nervioso parasimpático"/>
              </a:rPr>
              <a:t>sistema nervioso parasimpático</a:t>
            </a:r>
            <a:r>
              <a:rPr lang="en-GB" b="0" i="0" dirty="0">
                <a:solidFill>
                  <a:srgbClr val="202122"/>
                </a:solidFill>
                <a:effectLst/>
                <a:latin typeface="Arial" panose="020B0604020202020204" pitchFamily="34" charset="0"/>
              </a:rPr>
              <a:t>.</a:t>
            </a:r>
            <a:r>
              <a:rPr lang="en-GB" b="0" i="0" u="none" strike="noStrike" baseline="30000" dirty="0">
                <a:solidFill>
                  <a:srgbClr val="3366CC"/>
                </a:solidFill>
                <a:effectLst/>
                <a:latin typeface="Arial" panose="020B0604020202020204" pitchFamily="34" charset="0"/>
                <a:hlinkClick r:id="rId6"/>
              </a:rPr>
              <a:t>[1]</a:t>
            </a:r>
            <a:r>
              <a:rPr lang="en-GB" b="0" i="0" dirty="0">
                <a:solidFill>
                  <a:srgbClr val="202122"/>
                </a:solidFill>
                <a:effectLst/>
                <a:latin typeface="Arial" panose="020B0604020202020204" pitchFamily="34" charset="0"/>
              </a:rPr>
              <a:t>​</a:t>
            </a:r>
          </a:p>
          <a:p>
            <a:pPr algn="l"/>
            <a:r>
              <a:rPr lang="en-GB" b="0" i="0" dirty="0" err="1">
                <a:solidFill>
                  <a:srgbClr val="202122"/>
                </a:solidFill>
                <a:effectLst/>
                <a:latin typeface="Arial" panose="020B0604020202020204" pitchFamily="34" charset="0"/>
              </a:rPr>
              <a:t>Pasa</a:t>
            </a:r>
            <a:r>
              <a:rPr lang="en-GB" b="0" i="0" dirty="0">
                <a:solidFill>
                  <a:srgbClr val="202122"/>
                </a:solidFill>
                <a:effectLst/>
                <a:latin typeface="Arial" panose="020B0604020202020204" pitchFamily="34" charset="0"/>
              </a:rPr>
              <a:t> a </a:t>
            </a:r>
            <a:r>
              <a:rPr lang="en-GB" b="0" i="0" dirty="0" err="1">
                <a:solidFill>
                  <a:srgbClr val="202122"/>
                </a:solidFill>
                <a:effectLst/>
                <a:latin typeface="Arial" panose="020B0604020202020204" pitchFamily="34" charset="0"/>
              </a:rPr>
              <a:t>través</a:t>
            </a:r>
            <a:r>
              <a:rPr lang="en-GB" b="0" i="0" dirty="0">
                <a:solidFill>
                  <a:srgbClr val="202122"/>
                </a:solidFill>
                <a:effectLst/>
                <a:latin typeface="Arial" panose="020B0604020202020204" pitchFamily="34" charset="0"/>
              </a:rPr>
              <a:t> de </a:t>
            </a:r>
            <a:r>
              <a:rPr lang="en-GB" b="0" i="0" dirty="0" err="1">
                <a:solidFill>
                  <a:srgbClr val="202122"/>
                </a:solidFill>
                <a:effectLst/>
                <a:latin typeface="Arial" panose="020B0604020202020204" pitchFamily="34" charset="0"/>
              </a:rPr>
              <a:t>los</a:t>
            </a:r>
            <a:r>
              <a:rPr lang="en-GB" b="0" i="0" dirty="0">
                <a:solidFill>
                  <a:srgbClr val="202122"/>
                </a:solidFill>
                <a:effectLst/>
                <a:latin typeface="Arial" panose="020B0604020202020204" pitchFamily="34" charset="0"/>
              </a:rPr>
              <a:t> </a:t>
            </a:r>
            <a:r>
              <a:rPr lang="en-GB" b="0" i="0" u="none" strike="noStrike" dirty="0">
                <a:solidFill>
                  <a:srgbClr val="BF3C2C"/>
                </a:solidFill>
                <a:effectLst/>
                <a:latin typeface="Arial" panose="020B0604020202020204" pitchFamily="34" charset="0"/>
                <a:hlinkClick r:id="rId7" tooltip="Músculo coccígeo (aún no redactado)"/>
              </a:rPr>
              <a:t>músculos coccígeo</a:t>
            </a:r>
            <a:r>
              <a:rPr lang="en-GB" b="0" i="0" dirty="0">
                <a:solidFill>
                  <a:srgbClr val="202122"/>
                </a:solidFill>
                <a:effectLst/>
                <a:latin typeface="Arial" panose="020B0604020202020204" pitchFamily="34" charset="0"/>
              </a:rPr>
              <a:t> y </a:t>
            </a:r>
            <a:r>
              <a:rPr lang="en-GB" b="0" i="0" u="none" strike="noStrike" dirty="0">
                <a:solidFill>
                  <a:srgbClr val="3366CC"/>
                </a:solidFill>
                <a:effectLst/>
                <a:latin typeface="Arial" panose="020B0604020202020204" pitchFamily="34" charset="0"/>
                <a:hlinkClick r:id="rId8" tooltip="Músculo piriforme"/>
              </a:rPr>
              <a:t>piriforme</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piramidal</a:t>
            </a:r>
            <a:r>
              <a:rPr lang="en-GB" b="0" i="0" dirty="0">
                <a:solidFill>
                  <a:srgbClr val="202122"/>
                </a:solidFill>
                <a:effectLst/>
                <a:latin typeface="Arial" panose="020B0604020202020204" pitchFamily="34" charset="0"/>
              </a:rPr>
              <a:t>), y </a:t>
            </a:r>
            <a:r>
              <a:rPr lang="en-GB" b="0" i="0" dirty="0" err="1">
                <a:solidFill>
                  <a:srgbClr val="202122"/>
                </a:solidFill>
                <a:effectLst/>
                <a:latin typeface="Arial" panose="020B0604020202020204" pitchFamily="34" charset="0"/>
              </a:rPr>
              <a:t>abandona</a:t>
            </a:r>
            <a:r>
              <a:rPr lang="en-GB" b="0" i="0" dirty="0">
                <a:solidFill>
                  <a:srgbClr val="202122"/>
                </a:solidFill>
                <a:effectLst/>
                <a:latin typeface="Arial" panose="020B0604020202020204" pitchFamily="34" charset="0"/>
              </a:rPr>
              <a:t> la </a:t>
            </a:r>
            <a:r>
              <a:rPr lang="en-GB" b="0" i="0" u="none" strike="noStrike" dirty="0">
                <a:solidFill>
                  <a:srgbClr val="3366CC"/>
                </a:solidFill>
                <a:effectLst/>
                <a:latin typeface="Arial" panose="020B0604020202020204" pitchFamily="34" charset="0"/>
                <a:hlinkClick r:id="rId9" tooltip="Pelvis"/>
              </a:rPr>
              <a:t>pelvis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por</a:t>
            </a:r>
            <a:r>
              <a:rPr lang="en-GB" b="0" i="0" dirty="0">
                <a:solidFill>
                  <a:srgbClr val="202122"/>
                </a:solidFill>
                <a:effectLst/>
                <a:latin typeface="Arial" panose="020B0604020202020204" pitchFamily="34" charset="0"/>
              </a:rPr>
              <a:t> la </a:t>
            </a:r>
            <a:r>
              <a:rPr lang="en-GB" b="0" i="0" dirty="0" err="1">
                <a:solidFill>
                  <a:srgbClr val="202122"/>
                </a:solidFill>
                <a:effectLst/>
                <a:latin typeface="Arial" panose="020B0604020202020204" pitchFamily="34" charset="0"/>
              </a:rPr>
              <a:t>parte</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baja</a:t>
            </a:r>
            <a:r>
              <a:rPr lang="en-GB" b="0" i="0" dirty="0">
                <a:solidFill>
                  <a:srgbClr val="202122"/>
                </a:solidFill>
                <a:effectLst/>
                <a:latin typeface="Arial" panose="020B0604020202020204" pitchFamily="34" charset="0"/>
              </a:rPr>
              <a:t> del </a:t>
            </a:r>
            <a:r>
              <a:rPr lang="en-GB" b="0" i="0" u="none" strike="noStrike" dirty="0">
                <a:solidFill>
                  <a:srgbClr val="3366CC"/>
                </a:solidFill>
                <a:effectLst/>
                <a:latin typeface="Arial" panose="020B0604020202020204" pitchFamily="34" charset="0"/>
                <a:hlinkClick r:id="rId10" tooltip="Agujero ciático mayor"/>
              </a:rPr>
              <a:t>agujero ciático mayor</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cruza</a:t>
            </a:r>
            <a:r>
              <a:rPr lang="en-GB" b="0" i="0" dirty="0">
                <a:solidFill>
                  <a:srgbClr val="202122"/>
                </a:solidFill>
                <a:effectLst/>
                <a:latin typeface="Arial" panose="020B0604020202020204" pitchFamily="34" charset="0"/>
              </a:rPr>
              <a:t> la </a:t>
            </a:r>
            <a:r>
              <a:rPr lang="en-GB" b="0" i="0" dirty="0" err="1">
                <a:solidFill>
                  <a:srgbClr val="202122"/>
                </a:solidFill>
                <a:effectLst/>
                <a:latin typeface="Arial" panose="020B0604020202020204" pitchFamily="34" charset="0"/>
              </a:rPr>
              <a:t>espina</a:t>
            </a:r>
            <a:r>
              <a:rPr lang="en-GB" b="0" i="0" dirty="0">
                <a:solidFill>
                  <a:srgbClr val="202122"/>
                </a:solidFill>
                <a:effectLst/>
                <a:latin typeface="Arial" panose="020B0604020202020204" pitchFamily="34" charset="0"/>
              </a:rPr>
              <a:t> del </a:t>
            </a:r>
            <a:r>
              <a:rPr lang="en-GB" b="0" i="0" u="none" strike="noStrike" dirty="0">
                <a:solidFill>
                  <a:srgbClr val="3366CC"/>
                </a:solidFill>
                <a:effectLst/>
                <a:latin typeface="Arial" panose="020B0604020202020204" pitchFamily="34" charset="0"/>
                <a:hlinkClick r:id="rId11" tooltip="Isquion"/>
              </a:rPr>
              <a:t>isquion</a:t>
            </a:r>
            <a:r>
              <a:rPr lang="en-GB" b="0" i="0" dirty="0">
                <a:solidFill>
                  <a:srgbClr val="202122"/>
                </a:solidFill>
                <a:effectLst/>
                <a:latin typeface="Arial" panose="020B0604020202020204" pitchFamily="34" charset="0"/>
              </a:rPr>
              <a:t> y </a:t>
            </a:r>
            <a:r>
              <a:rPr lang="en-GB" b="0" i="0" dirty="0" err="1">
                <a:solidFill>
                  <a:srgbClr val="202122"/>
                </a:solidFill>
                <a:effectLst/>
                <a:latin typeface="Arial" panose="020B0604020202020204" pitchFamily="34" charset="0"/>
              </a:rPr>
              <a:t>reingresa</a:t>
            </a:r>
            <a:r>
              <a:rPr lang="en-GB" b="0" i="0" dirty="0">
                <a:solidFill>
                  <a:srgbClr val="202122"/>
                </a:solidFill>
                <a:effectLst/>
                <a:latin typeface="Arial" panose="020B0604020202020204" pitchFamily="34" charset="0"/>
              </a:rPr>
              <a:t> a la pelvis a </a:t>
            </a:r>
            <a:r>
              <a:rPr lang="en-GB" b="0" i="0" dirty="0" err="1">
                <a:solidFill>
                  <a:srgbClr val="202122"/>
                </a:solidFill>
                <a:effectLst/>
                <a:latin typeface="Arial" panose="020B0604020202020204" pitchFamily="34" charset="0"/>
              </a:rPr>
              <a:t>través</a:t>
            </a:r>
            <a:r>
              <a:rPr lang="en-GB" b="0" i="0" dirty="0">
                <a:solidFill>
                  <a:srgbClr val="202122"/>
                </a:solidFill>
                <a:effectLst/>
                <a:latin typeface="Arial" panose="020B0604020202020204" pitchFamily="34" charset="0"/>
              </a:rPr>
              <a:t> del </a:t>
            </a:r>
            <a:r>
              <a:rPr lang="en-GB" b="0" i="0" u="none" strike="noStrike" dirty="0">
                <a:solidFill>
                  <a:srgbClr val="BF3C2C"/>
                </a:solidFill>
                <a:effectLst/>
                <a:latin typeface="Arial" panose="020B0604020202020204" pitchFamily="34" charset="0"/>
                <a:hlinkClick r:id="rId12" tooltip="Agujero ciático menor (aún no redactado)"/>
              </a:rPr>
              <a:t>agujero ciático menor</a:t>
            </a:r>
            <a:r>
              <a:rPr lang="en-GB" b="0" i="0" dirty="0">
                <a:solidFill>
                  <a:srgbClr val="202122"/>
                </a:solidFill>
                <a:effectLst/>
                <a:latin typeface="Arial" panose="020B0604020202020204" pitchFamily="34" charset="0"/>
              </a:rPr>
              <a:t>.</a:t>
            </a:r>
          </a:p>
          <a:p>
            <a:pPr algn="l"/>
            <a:r>
              <a:rPr lang="en-GB" b="0" i="0" dirty="0" err="1">
                <a:solidFill>
                  <a:srgbClr val="202122"/>
                </a:solidFill>
                <a:effectLst/>
                <a:latin typeface="Arial" panose="020B0604020202020204" pitchFamily="34" charset="0"/>
              </a:rPr>
              <a:t>Acompaña</a:t>
            </a:r>
            <a:r>
              <a:rPr lang="en-GB" b="0" i="0" dirty="0">
                <a:solidFill>
                  <a:srgbClr val="202122"/>
                </a:solidFill>
                <a:effectLst/>
                <a:latin typeface="Arial" panose="020B0604020202020204" pitchFamily="34" charset="0"/>
              </a:rPr>
              <a:t> a </a:t>
            </a:r>
            <a:r>
              <a:rPr lang="en-GB" b="0" i="0" dirty="0" err="1">
                <a:solidFill>
                  <a:srgbClr val="202122"/>
                </a:solidFill>
                <a:effectLst/>
                <a:latin typeface="Arial" panose="020B0604020202020204" pitchFamily="34" charset="0"/>
              </a:rPr>
              <a:t>los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vasos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pudendos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internos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por</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encima</a:t>
            </a:r>
            <a:r>
              <a:rPr lang="en-GB" b="0" i="0" dirty="0">
                <a:solidFill>
                  <a:srgbClr val="202122"/>
                </a:solidFill>
                <a:effectLst/>
                <a:latin typeface="Arial" panose="020B0604020202020204" pitchFamily="34" charset="0"/>
              </a:rPr>
              <a:t> y </a:t>
            </a:r>
            <a:r>
              <a:rPr lang="en-GB" b="0" i="0" dirty="0" err="1">
                <a:solidFill>
                  <a:srgbClr val="202122"/>
                </a:solidFill>
                <a:effectLst/>
                <a:latin typeface="Arial" panose="020B0604020202020204" pitchFamily="34" charset="0"/>
              </a:rPr>
              <a:t>por</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delante</a:t>
            </a:r>
            <a:r>
              <a:rPr lang="en-GB" b="0" i="0" dirty="0">
                <a:solidFill>
                  <a:srgbClr val="202122"/>
                </a:solidFill>
                <a:effectLst/>
                <a:latin typeface="Arial" panose="020B0604020202020204" pitchFamily="34" charset="0"/>
              </a:rPr>
              <a:t> de la pared lateral de la </a:t>
            </a:r>
            <a:r>
              <a:rPr lang="en-GB" b="0" i="0" u="none" strike="noStrike" dirty="0">
                <a:solidFill>
                  <a:srgbClr val="BF3C2C"/>
                </a:solidFill>
                <a:effectLst/>
                <a:latin typeface="Arial" panose="020B0604020202020204" pitchFamily="34" charset="0"/>
                <a:hlinkClick r:id="rId13" tooltip="Fosa isquiorectal (aún no redactado)"/>
              </a:rPr>
              <a:t>fosa isquiorectal</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siendo</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contenido</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en</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una</a:t>
            </a:r>
            <a:r>
              <a:rPr lang="en-GB" b="0" i="0" dirty="0">
                <a:solidFill>
                  <a:srgbClr val="202122"/>
                </a:solidFill>
                <a:effectLst/>
                <a:latin typeface="Arial" panose="020B0604020202020204" pitchFamily="34" charset="0"/>
              </a:rPr>
              <a:t> de las </a:t>
            </a:r>
            <a:r>
              <a:rPr lang="en-GB" b="0" i="0" dirty="0" err="1">
                <a:solidFill>
                  <a:srgbClr val="202122"/>
                </a:solidFill>
                <a:effectLst/>
                <a:latin typeface="Arial" panose="020B0604020202020204" pitchFamily="34" charset="0"/>
              </a:rPr>
              <a:t>hojas</a:t>
            </a:r>
            <a:r>
              <a:rPr lang="en-GB" b="0" i="0" dirty="0">
                <a:solidFill>
                  <a:srgbClr val="202122"/>
                </a:solidFill>
                <a:effectLst/>
                <a:latin typeface="Arial" panose="020B0604020202020204" pitchFamily="34" charset="0"/>
              </a:rPr>
              <a:t> de la </a:t>
            </a:r>
            <a:r>
              <a:rPr lang="en-GB" b="0" i="0" u="none" strike="noStrike" dirty="0">
                <a:solidFill>
                  <a:srgbClr val="3366CC"/>
                </a:solidFill>
                <a:effectLst/>
                <a:latin typeface="Arial" panose="020B0604020202020204" pitchFamily="34" charset="0"/>
                <a:hlinkClick r:id="rId14" tooltip="Fascia"/>
              </a:rPr>
              <a:t>fascia</a:t>
            </a:r>
            <a:r>
              <a:rPr lang="en-GB" b="0" i="0" dirty="0">
                <a:solidFill>
                  <a:srgbClr val="202122"/>
                </a:solidFill>
                <a:effectLst/>
                <a:latin typeface="Arial" panose="020B0604020202020204" pitchFamily="34" charset="0"/>
              </a:rPr>
              <a:t> del </a:t>
            </a:r>
            <a:r>
              <a:rPr lang="en-GB" b="0" i="0" u="none" strike="noStrike" dirty="0">
                <a:solidFill>
                  <a:srgbClr val="BF3C2C"/>
                </a:solidFill>
                <a:effectLst/>
                <a:latin typeface="Arial" panose="020B0604020202020204" pitchFamily="34" charset="0"/>
                <a:hlinkClick r:id="rId15" tooltip="Músculo obturador (aún no redactado)"/>
              </a:rPr>
              <a:t>músculo obturador</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llamada</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16" tooltip="Canal pudendo"/>
              </a:rPr>
              <a:t>canal pudendo</a:t>
            </a:r>
            <a:r>
              <a:rPr lang="en-GB" b="0" i="0" dirty="0">
                <a:solidFill>
                  <a:srgbClr val="202122"/>
                </a:solidFill>
                <a:effectLst/>
                <a:latin typeface="Arial" panose="020B0604020202020204" pitchFamily="34" charset="0"/>
              </a:rPr>
              <a:t> (canal de </a:t>
            </a:r>
            <a:r>
              <a:rPr lang="en-GB" b="0" i="0" dirty="0" err="1">
                <a:solidFill>
                  <a:srgbClr val="202122"/>
                </a:solidFill>
                <a:effectLst/>
                <a:latin typeface="Arial" panose="020B0604020202020204" pitchFamily="34" charset="0"/>
              </a:rPr>
              <a:t>Alcock</a:t>
            </a:r>
            <a:r>
              <a:rPr lang="en-GB" b="0" i="0" dirty="0">
                <a:solidFill>
                  <a:srgbClr val="202122"/>
                </a:solidFill>
                <a:effectLst/>
                <a:latin typeface="Arial" panose="020B0604020202020204" pitchFamily="34" charset="0"/>
              </a:rPr>
              <a:t>).</a:t>
            </a:r>
          </a:p>
          <a:p>
            <a:pPr algn="l"/>
            <a:r>
              <a:rPr lang="en-GB" b="0" i="0" dirty="0">
                <a:solidFill>
                  <a:srgbClr val="202122"/>
                </a:solidFill>
                <a:effectLst/>
                <a:latin typeface="Arial" panose="020B0604020202020204" pitchFamily="34" charset="0"/>
              </a:rPr>
              <a:t>El </a:t>
            </a:r>
            <a:r>
              <a:rPr lang="en-GB" b="0" i="0" dirty="0" err="1">
                <a:solidFill>
                  <a:srgbClr val="202122"/>
                </a:solidFill>
                <a:effectLst/>
                <a:latin typeface="Arial" panose="020B0604020202020204" pitchFamily="34" charset="0"/>
              </a:rPr>
              <a:t>nervio</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pudendo</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proporciona</a:t>
            </a:r>
            <a:r>
              <a:rPr lang="en-GB" b="0" i="0" dirty="0">
                <a:solidFill>
                  <a:srgbClr val="202122"/>
                </a:solidFill>
                <a:effectLst/>
                <a:latin typeface="Arial" panose="020B0604020202020204" pitchFamily="34" charset="0"/>
              </a:rPr>
              <a:t> las </a:t>
            </a:r>
            <a:r>
              <a:rPr lang="en-GB" b="0" i="0" dirty="0" err="1">
                <a:solidFill>
                  <a:srgbClr val="202122"/>
                </a:solidFill>
                <a:effectLst/>
                <a:latin typeface="Arial" panose="020B0604020202020204" pitchFamily="34" charset="0"/>
              </a:rPr>
              <a:t>ramas</a:t>
            </a:r>
            <a:r>
              <a:rPr lang="en-GB" b="0" i="0" dirty="0">
                <a:solidFill>
                  <a:srgbClr val="202122"/>
                </a:solidFill>
                <a:effectLst/>
                <a:latin typeface="Arial" panose="020B0604020202020204" pitchFamily="34" charset="0"/>
              </a:rPr>
              <a:t> que </a:t>
            </a:r>
            <a:r>
              <a:rPr lang="en-GB" b="0" i="0" dirty="0" err="1">
                <a:solidFill>
                  <a:srgbClr val="202122"/>
                </a:solidFill>
                <a:effectLst/>
                <a:latin typeface="Arial" panose="020B0604020202020204" pitchFamily="34" charset="0"/>
              </a:rPr>
              <a:t>forman</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los</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17" tooltip="Nervios rectales inferiores"/>
              </a:rPr>
              <a:t>nervios rectales inferiores</a:t>
            </a:r>
            <a:r>
              <a:rPr lang="en-GB" b="0" i="0" dirty="0">
                <a:solidFill>
                  <a:srgbClr val="202122"/>
                </a:solidFill>
                <a:effectLst/>
                <a:latin typeface="Arial" panose="020B0604020202020204" pitchFamily="34" charset="0"/>
              </a:rPr>
              <a:t>, y pronto se divide para </a:t>
            </a:r>
            <a:r>
              <a:rPr lang="en-GB" b="0" i="0" dirty="0" err="1">
                <a:solidFill>
                  <a:srgbClr val="202122"/>
                </a:solidFill>
                <a:effectLst/>
                <a:latin typeface="Arial" panose="020B0604020202020204" pitchFamily="34" charset="0"/>
              </a:rPr>
              <a:t>formar</a:t>
            </a:r>
            <a:r>
              <a:rPr lang="en-GB" b="0" i="0" dirty="0">
                <a:solidFill>
                  <a:srgbClr val="202122"/>
                </a:solidFill>
                <a:effectLst/>
                <a:latin typeface="Arial" panose="020B0604020202020204" pitchFamily="34" charset="0"/>
              </a:rPr>
              <a:t> dos </a:t>
            </a:r>
            <a:r>
              <a:rPr lang="en-GB" b="0" i="0" dirty="0" err="1">
                <a:solidFill>
                  <a:srgbClr val="202122"/>
                </a:solidFill>
                <a:effectLst/>
                <a:latin typeface="Arial" panose="020B0604020202020204" pitchFamily="34" charset="0"/>
              </a:rPr>
              <a:t>ramas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terminales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el</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18" tooltip="Nervio perineal"/>
              </a:rPr>
              <a:t>nervio perineal</a:t>
            </a:r>
            <a:r>
              <a:rPr lang="en-GB" b="0" i="0" dirty="0">
                <a:solidFill>
                  <a:srgbClr val="202122"/>
                </a:solidFill>
                <a:effectLst/>
                <a:latin typeface="Arial" panose="020B0604020202020204" pitchFamily="34" charset="0"/>
              </a:rPr>
              <a:t>, y </a:t>
            </a:r>
            <a:r>
              <a:rPr lang="en-GB" b="0" i="0" dirty="0" err="1">
                <a:solidFill>
                  <a:srgbClr val="202122"/>
                </a:solidFill>
                <a:effectLst/>
                <a:latin typeface="Arial" panose="020B0604020202020204" pitchFamily="34" charset="0"/>
              </a:rPr>
              <a:t>el</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19" tooltip="Nervio dorsal del clítoris"/>
              </a:rPr>
              <a:t>nervio dorsal del clítoris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en</a:t>
            </a:r>
            <a:r>
              <a:rPr lang="en-GB" b="0" i="0" dirty="0">
                <a:solidFill>
                  <a:srgbClr val="202122"/>
                </a:solidFill>
                <a:effectLst/>
                <a:latin typeface="Arial" panose="020B0604020202020204" pitchFamily="34" charset="0"/>
              </a:rPr>
              <a:t> las </a:t>
            </a:r>
            <a:r>
              <a:rPr lang="en-GB" b="0" i="0" dirty="0" err="1">
                <a:solidFill>
                  <a:srgbClr val="202122"/>
                </a:solidFill>
                <a:effectLst/>
                <a:latin typeface="Arial" panose="020B0604020202020204" pitchFamily="34" charset="0"/>
              </a:rPr>
              <a:t>mujeres</a:t>
            </a:r>
            <a:r>
              <a:rPr lang="en-GB" b="0" i="0" dirty="0">
                <a:solidFill>
                  <a:srgbClr val="202122"/>
                </a:solidFill>
                <a:effectLst/>
                <a:latin typeface="Arial" panose="020B0604020202020204" pitchFamily="34" charset="0"/>
              </a:rPr>
              <a:t>) o </a:t>
            </a:r>
            <a:r>
              <a:rPr lang="en-GB" b="0" i="0" dirty="0" err="1">
                <a:solidFill>
                  <a:srgbClr val="202122"/>
                </a:solidFill>
                <a:effectLst/>
                <a:latin typeface="Arial" panose="020B0604020202020204" pitchFamily="34" charset="0"/>
              </a:rPr>
              <a:t>el</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20" tooltip="Nervio dorsal del pene"/>
              </a:rPr>
              <a:t>nervio dorsal del pene</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en</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los</a:t>
            </a:r>
            <a:r>
              <a:rPr lang="en-GB" b="0" i="0" dirty="0">
                <a:solidFill>
                  <a:srgbClr val="202122"/>
                </a:solidFill>
                <a:effectLst/>
                <a:latin typeface="Arial" panose="020B0604020202020204" pitchFamily="34" charset="0"/>
              </a:rPr>
              <a:t> </a:t>
            </a:r>
            <a:r>
              <a:rPr lang="en-GB" b="0" i="0" dirty="0" err="1">
                <a:solidFill>
                  <a:srgbClr val="202122"/>
                </a:solidFill>
                <a:effectLst/>
                <a:latin typeface="Arial" panose="020B0604020202020204" pitchFamily="34" charset="0"/>
              </a:rPr>
              <a:t>varones</a:t>
            </a:r>
            <a:r>
              <a:rPr lang="en-GB" b="0" i="0" dirty="0">
                <a:solidFill>
                  <a:srgbClr val="202122"/>
                </a:solidFill>
                <a:effectLst/>
                <a:latin typeface="Arial" panose="020B0604020202020204" pitchFamily="34" charset="0"/>
              </a:rPr>
              <a:t>).</a:t>
            </a:r>
          </a:p>
          <a:p>
            <a:endParaRPr lang="en-US" dirty="0"/>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15</a:t>
            </a:fld>
            <a:endParaRPr lang="en-US"/>
          </a:p>
        </p:txBody>
      </p:sp>
    </p:spTree>
    <p:extLst>
      <p:ext uri="{BB962C8B-B14F-4D97-AF65-F5344CB8AC3E}">
        <p14:creationId xmlns:p14="http://schemas.microsoft.com/office/powerpoint/2010/main" val="3365429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b="1" dirty="0"/>
              <a:t>Las </a:t>
            </a:r>
            <a:r>
              <a:rPr lang="en-US" b="1" dirty="0" err="1"/>
              <a:t>aferencias</a:t>
            </a:r>
            <a:r>
              <a:rPr lang="en-US" b="1" dirty="0"/>
              <a:t> </a:t>
            </a:r>
            <a:r>
              <a:rPr lang="en-US" b="1" dirty="0" err="1"/>
              <a:t>nerviosas</a:t>
            </a:r>
            <a:r>
              <a:rPr lang="en-US" b="1" dirty="0"/>
              <a:t> </a:t>
            </a:r>
            <a:r>
              <a:rPr lang="en-US" b="1" dirty="0" err="1"/>
              <a:t>provenientes</a:t>
            </a:r>
            <a:r>
              <a:rPr lang="en-US" b="1" dirty="0"/>
              <a:t> de la </a:t>
            </a:r>
            <a:r>
              <a:rPr lang="en-US" b="1" dirty="0" err="1"/>
              <a:t>vejiga</a:t>
            </a:r>
            <a:r>
              <a:rPr lang="en-US" b="1" dirty="0"/>
              <a:t> </a:t>
            </a:r>
            <a:r>
              <a:rPr lang="en-US" b="1" dirty="0" err="1"/>
              <a:t>también</a:t>
            </a:r>
            <a:r>
              <a:rPr lang="en-US" b="1" dirty="0"/>
              <a:t> se </a:t>
            </a:r>
            <a:r>
              <a:rPr lang="en-US" b="1" dirty="0" err="1"/>
              <a:t>proyectan</a:t>
            </a:r>
            <a:r>
              <a:rPr lang="en-US" b="1" dirty="0"/>
              <a:t> al </a:t>
            </a:r>
            <a:r>
              <a:rPr lang="en-US" b="1" dirty="0" err="1"/>
              <a:t>asta</a:t>
            </a:r>
            <a:r>
              <a:rPr lang="en-US" b="1" dirty="0"/>
              <a:t> anterior de la </a:t>
            </a:r>
            <a:r>
              <a:rPr lang="en-US" b="1" dirty="0" err="1"/>
              <a:t>médula</a:t>
            </a:r>
            <a:r>
              <a:rPr lang="en-US" b="1" dirty="0"/>
              <a:t> </a:t>
            </a:r>
            <a:r>
              <a:rPr lang="en-US" b="1" dirty="0" err="1"/>
              <a:t>espinal</a:t>
            </a:r>
            <a:r>
              <a:rPr lang="en-US" b="1" dirty="0"/>
              <a:t>  S2 – S4 (</a:t>
            </a:r>
            <a:r>
              <a:rPr lang="en-US" b="1" dirty="0" err="1"/>
              <a:t>núcleo</a:t>
            </a:r>
            <a:r>
              <a:rPr lang="en-US" b="1" dirty="0"/>
              <a:t> de </a:t>
            </a:r>
            <a:r>
              <a:rPr lang="en-US" b="1" dirty="0" err="1"/>
              <a:t>Onuf</a:t>
            </a:r>
            <a:r>
              <a:rPr lang="en-US" b="1" dirty="0"/>
              <a:t>) </a:t>
            </a:r>
            <a:r>
              <a:rPr lang="en-US" b="1" dirty="0" err="1"/>
              <a:t>donde</a:t>
            </a:r>
            <a:r>
              <a:rPr lang="en-US" b="1" dirty="0"/>
              <a:t> </a:t>
            </a:r>
            <a:r>
              <a:rPr lang="en-US" b="1" dirty="0" err="1"/>
              <a:t>residen</a:t>
            </a:r>
            <a:r>
              <a:rPr lang="en-US" b="1" dirty="0"/>
              <a:t> las </a:t>
            </a:r>
            <a:r>
              <a:rPr lang="en-US" b="1" dirty="0" err="1"/>
              <a:t>neuronas</a:t>
            </a:r>
            <a:r>
              <a:rPr lang="en-US" b="1" dirty="0"/>
              <a:t> </a:t>
            </a:r>
            <a:r>
              <a:rPr lang="en-US" b="1" dirty="0" err="1"/>
              <a:t>eferentes</a:t>
            </a:r>
            <a:r>
              <a:rPr lang="en-US" b="1" dirty="0"/>
              <a:t> </a:t>
            </a:r>
            <a:r>
              <a:rPr lang="en-US" b="1" dirty="0" err="1"/>
              <a:t>somáticas</a:t>
            </a:r>
            <a:r>
              <a:rPr lang="en-US" b="1" dirty="0"/>
              <a:t> que </a:t>
            </a:r>
            <a:r>
              <a:rPr lang="en-US" b="1" dirty="0" err="1"/>
              <a:t>inervan</a:t>
            </a:r>
            <a:r>
              <a:rPr lang="en-US" b="1" dirty="0"/>
              <a:t> </a:t>
            </a:r>
            <a:r>
              <a:rPr lang="en-US" b="1" dirty="0" err="1"/>
              <a:t>el</a:t>
            </a:r>
            <a:r>
              <a:rPr lang="en-US" b="1" dirty="0"/>
              <a:t> </a:t>
            </a:r>
            <a:r>
              <a:rPr lang="en-US" b="1" dirty="0" err="1"/>
              <a:t>esfínter</a:t>
            </a:r>
            <a:r>
              <a:rPr lang="en-US" b="1" dirty="0"/>
              <a:t> </a:t>
            </a:r>
            <a:r>
              <a:rPr lang="en-US" b="1" dirty="0" err="1"/>
              <a:t>uretral</a:t>
            </a:r>
            <a:r>
              <a:rPr lang="en-US" b="1" dirty="0"/>
              <a:t> </a:t>
            </a:r>
            <a:r>
              <a:rPr lang="en-US" b="1" dirty="0" err="1"/>
              <a:t>externo</a:t>
            </a:r>
            <a:r>
              <a:rPr lang="en-US" b="1" dirty="0"/>
              <a:t> </a:t>
            </a:r>
            <a:r>
              <a:rPr lang="en-US" b="1" dirty="0" err="1"/>
              <a:t>produciéndose</a:t>
            </a:r>
            <a:r>
              <a:rPr lang="en-US" b="1" dirty="0"/>
              <a:t> un </a:t>
            </a:r>
            <a:r>
              <a:rPr lang="en-US" b="1" dirty="0" err="1"/>
              <a:t>aumento</a:t>
            </a:r>
            <a:r>
              <a:rPr lang="en-US" b="1" dirty="0"/>
              <a:t> de la </a:t>
            </a:r>
            <a:r>
              <a:rPr lang="en-US" b="1" dirty="0" err="1"/>
              <a:t>resistencia</a:t>
            </a:r>
            <a:r>
              <a:rPr lang="en-US" b="1" dirty="0"/>
              <a:t> </a:t>
            </a:r>
            <a:r>
              <a:rPr lang="en-US" b="1" dirty="0" err="1"/>
              <a:t>uretral</a:t>
            </a:r>
            <a:r>
              <a:rPr lang="en-US" b="1" dirty="0"/>
              <a:t> (</a:t>
            </a:r>
            <a:r>
              <a:rPr lang="en-US" b="1" dirty="0" err="1"/>
              <a:t>reflejo</a:t>
            </a:r>
            <a:r>
              <a:rPr lang="en-US" b="1" dirty="0"/>
              <a:t> guardian)(3). </a:t>
            </a:r>
          </a:p>
          <a:p>
            <a:endParaRPr lang="en-US" b="1" dirty="0"/>
          </a:p>
          <a:p>
            <a:r>
              <a:rPr lang="en-US" dirty="0"/>
              <a:t>La </a:t>
            </a:r>
            <a:r>
              <a:rPr lang="en-US" dirty="0" err="1"/>
              <a:t>actividad</a:t>
            </a:r>
            <a:r>
              <a:rPr lang="en-US" dirty="0"/>
              <a:t> </a:t>
            </a:r>
            <a:r>
              <a:rPr lang="en-US" dirty="0" err="1"/>
              <a:t>aferente</a:t>
            </a:r>
            <a:r>
              <a:rPr lang="en-US" dirty="0"/>
              <a:t> del </a:t>
            </a:r>
            <a:r>
              <a:rPr lang="en-US" dirty="0" err="1"/>
              <a:t>esfínter</a:t>
            </a:r>
            <a:r>
              <a:rPr lang="en-US" dirty="0"/>
              <a:t> </a:t>
            </a:r>
            <a:r>
              <a:rPr lang="en-US" dirty="0" err="1"/>
              <a:t>uretral</a:t>
            </a:r>
            <a:r>
              <a:rPr lang="en-US" dirty="0"/>
              <a:t> </a:t>
            </a:r>
            <a:r>
              <a:rPr lang="en-US" dirty="0" err="1"/>
              <a:t>externo</a:t>
            </a:r>
            <a:r>
              <a:rPr lang="en-US" dirty="0"/>
              <a:t> y de la </a:t>
            </a:r>
            <a:r>
              <a:rPr lang="en-US" dirty="0" err="1"/>
              <a:t>musculatura</a:t>
            </a:r>
            <a:r>
              <a:rPr lang="en-US" dirty="0"/>
              <a:t> del </a:t>
            </a:r>
            <a:r>
              <a:rPr lang="en-US" dirty="0" err="1"/>
              <a:t>piso</a:t>
            </a:r>
            <a:r>
              <a:rPr lang="en-US" dirty="0"/>
              <a:t> </a:t>
            </a:r>
            <a:r>
              <a:rPr lang="en-US" dirty="0" err="1"/>
              <a:t>pelviano</a:t>
            </a:r>
            <a:r>
              <a:rPr lang="en-US" dirty="0"/>
              <a:t> </a:t>
            </a:r>
            <a:r>
              <a:rPr lang="en-US" dirty="0" err="1"/>
              <a:t>activan</a:t>
            </a:r>
            <a:r>
              <a:rPr lang="en-US" dirty="0"/>
              <a:t> las </a:t>
            </a:r>
            <a:r>
              <a:rPr lang="en-US" dirty="0" err="1"/>
              <a:t>motoneuronas</a:t>
            </a:r>
            <a:r>
              <a:rPr lang="en-US" dirty="0"/>
              <a:t> del </a:t>
            </a:r>
            <a:r>
              <a:rPr lang="en-US" dirty="0" err="1"/>
              <a:t>mismo</a:t>
            </a:r>
            <a:r>
              <a:rPr lang="en-US" dirty="0"/>
              <a:t> </a:t>
            </a:r>
            <a:r>
              <a:rPr lang="en-US" dirty="0" err="1"/>
              <a:t>esfínter</a:t>
            </a:r>
            <a:r>
              <a:rPr lang="en-US" dirty="0"/>
              <a:t> </a:t>
            </a:r>
            <a:r>
              <a:rPr lang="en-US" dirty="0" err="1"/>
              <a:t>uretral</a:t>
            </a:r>
            <a:r>
              <a:rPr lang="en-US" dirty="0"/>
              <a:t> </a:t>
            </a:r>
            <a:r>
              <a:rPr lang="en-US" dirty="0" err="1"/>
              <a:t>externo</a:t>
            </a:r>
            <a:r>
              <a:rPr lang="en-US" dirty="0"/>
              <a:t> </a:t>
            </a:r>
            <a:r>
              <a:rPr lang="en-US" dirty="0" err="1"/>
              <a:t>aumentando</a:t>
            </a:r>
            <a:r>
              <a:rPr lang="en-US" dirty="0"/>
              <a:t> la </a:t>
            </a:r>
            <a:r>
              <a:rPr lang="en-US" dirty="0" err="1"/>
              <a:t>resistencia</a:t>
            </a:r>
            <a:r>
              <a:rPr lang="en-US" dirty="0"/>
              <a:t> </a:t>
            </a:r>
            <a:r>
              <a:rPr lang="en-US" dirty="0" err="1"/>
              <a:t>uretral</a:t>
            </a:r>
            <a:r>
              <a:rPr lang="en-US" dirty="0"/>
              <a:t>. </a:t>
            </a:r>
          </a:p>
          <a:p>
            <a:endParaRPr lang="en-US" dirty="0"/>
          </a:p>
          <a:p>
            <a:r>
              <a:rPr lang="en-US" i="1" dirty="0"/>
              <a:t>La </a:t>
            </a:r>
            <a:r>
              <a:rPr lang="en-US" i="1" dirty="0" err="1"/>
              <a:t>actividad</a:t>
            </a:r>
            <a:r>
              <a:rPr lang="en-US" i="1" dirty="0"/>
              <a:t> </a:t>
            </a:r>
            <a:r>
              <a:rPr lang="en-US" i="1" dirty="0" err="1"/>
              <a:t>aferente</a:t>
            </a:r>
            <a:r>
              <a:rPr lang="en-US" i="1" dirty="0"/>
              <a:t> del </a:t>
            </a:r>
            <a:r>
              <a:rPr lang="en-US" i="1" dirty="0" err="1"/>
              <a:t>esfínter</a:t>
            </a:r>
            <a:r>
              <a:rPr lang="en-US" i="1" dirty="0"/>
              <a:t> </a:t>
            </a:r>
            <a:r>
              <a:rPr lang="en-US" i="1" dirty="0" err="1"/>
              <a:t>uretral</a:t>
            </a:r>
            <a:r>
              <a:rPr lang="en-US" i="1" dirty="0"/>
              <a:t> </a:t>
            </a:r>
            <a:r>
              <a:rPr lang="en-US" i="1" dirty="0" err="1"/>
              <a:t>externo</a:t>
            </a:r>
            <a:r>
              <a:rPr lang="en-US" i="1" dirty="0"/>
              <a:t> </a:t>
            </a:r>
            <a:r>
              <a:rPr lang="en-US" i="1" dirty="0" err="1"/>
              <a:t>puede</a:t>
            </a:r>
            <a:r>
              <a:rPr lang="en-US" i="1" dirty="0"/>
              <a:t> </a:t>
            </a:r>
            <a:r>
              <a:rPr lang="en-US" i="1" dirty="0" err="1"/>
              <a:t>inhibir</a:t>
            </a:r>
            <a:r>
              <a:rPr lang="en-US" i="1" dirty="0"/>
              <a:t> la </a:t>
            </a:r>
            <a:r>
              <a:rPr lang="en-US" i="1" dirty="0" err="1"/>
              <a:t>respuesta</a:t>
            </a:r>
            <a:r>
              <a:rPr lang="en-US" i="1" dirty="0"/>
              <a:t> del SN </a:t>
            </a:r>
            <a:r>
              <a:rPr lang="en-US" i="1" dirty="0" err="1"/>
              <a:t>parasimpático</a:t>
            </a:r>
            <a:r>
              <a:rPr lang="en-US" i="1" dirty="0"/>
              <a:t> </a:t>
            </a:r>
            <a:r>
              <a:rPr lang="en-US" i="1" dirty="0" err="1"/>
              <a:t>sobre</a:t>
            </a:r>
            <a:r>
              <a:rPr lang="en-US" i="1" dirty="0"/>
              <a:t> la </a:t>
            </a:r>
            <a:r>
              <a:rPr lang="en-US" i="1" dirty="0" err="1"/>
              <a:t>contracción</a:t>
            </a:r>
            <a:r>
              <a:rPr lang="en-US" i="1" dirty="0"/>
              <a:t> del </a:t>
            </a:r>
            <a:r>
              <a:rPr lang="en-US" i="1" dirty="0" err="1"/>
              <a:t>músculo</a:t>
            </a:r>
            <a:r>
              <a:rPr lang="en-US" i="1" dirty="0"/>
              <a:t> </a:t>
            </a:r>
            <a:r>
              <a:rPr lang="en-US" i="1" dirty="0" err="1"/>
              <a:t>liso</a:t>
            </a:r>
            <a:r>
              <a:rPr lang="en-US" i="1" dirty="0"/>
              <a:t> de la </a:t>
            </a:r>
            <a:r>
              <a:rPr lang="en-US" i="1" dirty="0" err="1"/>
              <a:t>vejiga</a:t>
            </a:r>
            <a:r>
              <a:rPr lang="en-US" i="1" dirty="0"/>
              <a:t>. </a:t>
            </a:r>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16</a:t>
            </a:fld>
            <a:endParaRPr lang="en-US"/>
          </a:p>
        </p:txBody>
      </p:sp>
    </p:spTree>
    <p:extLst>
      <p:ext uri="{BB962C8B-B14F-4D97-AF65-F5344CB8AC3E}">
        <p14:creationId xmlns:p14="http://schemas.microsoft.com/office/powerpoint/2010/main" val="78591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Respuesta </a:t>
            </a:r>
            <a:r>
              <a:rPr lang="en-GB" dirty="0" err="1"/>
              <a:t>correcta</a:t>
            </a:r>
            <a:r>
              <a:rPr lang="en-GB" dirty="0"/>
              <a:t>: B</a:t>
            </a:r>
          </a:p>
          <a:p>
            <a:r>
              <a:rPr lang="en-GB" dirty="0"/>
              <a:t>Vía </a:t>
            </a:r>
            <a:r>
              <a:rPr lang="en-GB" dirty="0" err="1"/>
              <a:t>simpática</a:t>
            </a:r>
            <a:r>
              <a:rPr lang="en-GB" dirty="0"/>
              <a:t>: </a:t>
            </a:r>
            <a:r>
              <a:rPr lang="el-GR" dirty="0"/>
              <a:t>β </a:t>
            </a:r>
            <a:r>
              <a:rPr lang="en-GB" dirty="0" err="1"/>
              <a:t>relaja</a:t>
            </a:r>
            <a:r>
              <a:rPr lang="en-GB" dirty="0"/>
              <a:t> detrusor, </a:t>
            </a:r>
            <a:r>
              <a:rPr lang="el-GR" dirty="0"/>
              <a:t>α </a:t>
            </a:r>
            <a:r>
              <a:rPr lang="en-GB" dirty="0" err="1"/>
              <a:t>contrae</a:t>
            </a:r>
            <a:r>
              <a:rPr lang="en-GB" dirty="0"/>
              <a:t> </a:t>
            </a:r>
            <a:r>
              <a:rPr lang="en-GB" dirty="0" err="1"/>
              <a:t>cuello</a:t>
            </a:r>
            <a:r>
              <a:rPr lang="en-GB" dirty="0"/>
              <a:t>.</a:t>
            </a:r>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17</a:t>
            </a:fld>
            <a:endParaRPr lang="en-US"/>
          </a:p>
        </p:txBody>
      </p:sp>
    </p:spTree>
    <p:extLst>
      <p:ext uri="{BB962C8B-B14F-4D97-AF65-F5344CB8AC3E}">
        <p14:creationId xmlns:p14="http://schemas.microsoft.com/office/powerpoint/2010/main" val="1596474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Respuesta </a:t>
            </a:r>
            <a:r>
              <a:rPr lang="en-GB" dirty="0" err="1"/>
              <a:t>correcta</a:t>
            </a:r>
            <a:r>
              <a:rPr lang="en-GB" dirty="0"/>
              <a:t>: B</a:t>
            </a:r>
          </a:p>
          <a:p>
            <a:r>
              <a:rPr lang="en-GB" dirty="0"/>
              <a:t>Vía </a:t>
            </a:r>
            <a:r>
              <a:rPr lang="en-GB" dirty="0" err="1"/>
              <a:t>simpática</a:t>
            </a:r>
            <a:r>
              <a:rPr lang="en-GB" dirty="0"/>
              <a:t>: </a:t>
            </a:r>
            <a:r>
              <a:rPr lang="el-GR" dirty="0"/>
              <a:t>β </a:t>
            </a:r>
            <a:r>
              <a:rPr lang="en-GB" dirty="0" err="1"/>
              <a:t>relaja</a:t>
            </a:r>
            <a:r>
              <a:rPr lang="en-GB" dirty="0"/>
              <a:t> detrusor, </a:t>
            </a:r>
            <a:r>
              <a:rPr lang="el-GR" dirty="0"/>
              <a:t>α </a:t>
            </a:r>
            <a:r>
              <a:rPr lang="en-GB" dirty="0" err="1"/>
              <a:t>contrae</a:t>
            </a:r>
            <a:r>
              <a:rPr lang="en-GB" dirty="0"/>
              <a:t> </a:t>
            </a:r>
            <a:r>
              <a:rPr lang="en-GB" dirty="0" err="1"/>
              <a:t>cuello</a:t>
            </a:r>
            <a:r>
              <a:rPr lang="en-GB" dirty="0"/>
              <a:t>.</a:t>
            </a:r>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18</a:t>
            </a:fld>
            <a:endParaRPr lang="en-US"/>
          </a:p>
        </p:txBody>
      </p:sp>
    </p:spTree>
    <p:extLst>
      <p:ext uri="{BB962C8B-B14F-4D97-AF65-F5344CB8AC3E}">
        <p14:creationId xmlns:p14="http://schemas.microsoft.com/office/powerpoint/2010/main" val="4274001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Pero </a:t>
            </a:r>
            <a:r>
              <a:rPr lang="en-US" dirty="0" err="1"/>
              <a:t>este</a:t>
            </a:r>
            <a:r>
              <a:rPr lang="en-US" dirty="0"/>
              <a:t> CONTROL VOLUNTARIO SOMATICO </a:t>
            </a:r>
            <a:r>
              <a:rPr lang="en-US" dirty="0" err="1"/>
              <a:t>precisa</a:t>
            </a:r>
            <a:r>
              <a:rPr lang="en-US" dirty="0"/>
              <a:t> de </a:t>
            </a:r>
            <a:r>
              <a:rPr lang="en-US" dirty="0" err="1"/>
              <a:t>otras</a:t>
            </a:r>
            <a:r>
              <a:rPr lang="en-US" dirty="0"/>
              <a:t> </a:t>
            </a:r>
            <a:r>
              <a:rPr lang="en-US" dirty="0" err="1"/>
              <a:t>estructuras</a:t>
            </a:r>
            <a:r>
              <a:rPr lang="en-US" dirty="0"/>
              <a:t>…</a:t>
            </a:r>
          </a:p>
        </p:txBody>
      </p:sp>
      <p:sp>
        <p:nvSpPr>
          <p:cNvPr id="4" name="Slide Number Placeholder 3"/>
          <p:cNvSpPr>
            <a:spLocks noGrp="1"/>
          </p:cNvSpPr>
          <p:nvPr>
            <p:ph type="sldNum" sz="quarter" idx="5"/>
          </p:nvPr>
        </p:nvSpPr>
        <p:spPr/>
        <p:txBody>
          <a:bodyPr/>
          <a:lstStyle/>
          <a:p>
            <a:fld id="{843160B0-6628-2B49-B02B-3362A2745D21}" type="slidenum">
              <a:rPr lang="en-US" smtClean="0"/>
              <a:t>19</a:t>
            </a:fld>
            <a:endParaRPr lang="en-US"/>
          </a:p>
        </p:txBody>
      </p:sp>
    </p:spTree>
    <p:extLst>
      <p:ext uri="{BB962C8B-B14F-4D97-AF65-F5344CB8AC3E}">
        <p14:creationId xmlns:p14="http://schemas.microsoft.com/office/powerpoint/2010/main" val="847625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334155"/>
                </a:solidFill>
                <a:effectLst/>
                <a:latin typeface="Arial" panose="020B0604020202020204" pitchFamily="34" charset="0"/>
              </a:rPr>
              <a:t>A detrusor leak point pressure &gt; 40 cm H₂O predicts upper tract deterioration. (EAU Neuro‑Urology Guidelines 2025)</a:t>
            </a:r>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58</a:t>
            </a:fld>
            <a:endParaRPr lang="en-US"/>
          </a:p>
        </p:txBody>
      </p:sp>
    </p:spTree>
    <p:extLst>
      <p:ext uri="{BB962C8B-B14F-4D97-AF65-F5344CB8AC3E}">
        <p14:creationId xmlns:p14="http://schemas.microsoft.com/office/powerpoint/2010/main" val="3751771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334155"/>
                </a:solidFill>
                <a:effectLst/>
                <a:latin typeface="Arial" panose="020B0604020202020204" pitchFamily="34" charset="0"/>
              </a:rPr>
              <a:t>A detrusor leak point pressure &gt; 40 cm H₂O predicts upper tract deterioration. (EAU Neuro‑Urology Guidelines 2025)</a:t>
            </a:r>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59</a:t>
            </a:fld>
            <a:endParaRPr lang="en-US"/>
          </a:p>
        </p:txBody>
      </p:sp>
    </p:spTree>
    <p:extLst>
      <p:ext uri="{BB962C8B-B14F-4D97-AF65-F5344CB8AC3E}">
        <p14:creationId xmlns:p14="http://schemas.microsoft.com/office/powerpoint/2010/main" val="34197979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r>
              <a:rPr lang="en-GB" dirty="0">
                <a:solidFill>
                  <a:srgbClr val="374151"/>
                </a:solidFill>
                <a:effectLst/>
              </a:rPr>
            </a:br>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79</a:t>
            </a:fld>
            <a:endParaRPr lang="en-US"/>
          </a:p>
        </p:txBody>
      </p:sp>
    </p:spTree>
    <p:extLst>
      <p:ext uri="{BB962C8B-B14F-4D97-AF65-F5344CB8AC3E}">
        <p14:creationId xmlns:p14="http://schemas.microsoft.com/office/powerpoint/2010/main" val="1663235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80</a:t>
            </a:fld>
            <a:endParaRPr lang="en-US"/>
          </a:p>
        </p:txBody>
      </p:sp>
    </p:spTree>
    <p:extLst>
      <p:ext uri="{BB962C8B-B14F-4D97-AF65-F5344CB8AC3E}">
        <p14:creationId xmlns:p14="http://schemas.microsoft.com/office/powerpoint/2010/main" val="29980160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GB" b="0" i="0" dirty="0">
                <a:solidFill>
                  <a:srgbClr val="374151"/>
                </a:solidFill>
                <a:effectLst/>
                <a:latin typeface="__Inter_f367f3"/>
              </a:rPr>
              <a:t>"Autonomic dysreflexia (AD) is a sudden and exaggerated autonomic response to various stimuli generally manifests in patients with spinal cord injury (SCI) or spinal dysfunction at or above level Th 6. It is defined by an increase in systolic blood pressure &gt; 20 mmHg from baseline and it is usually accompanied by a severe headache, blurred vision, feeling of anxiety, heart rate changes, as well as above the lesion, perspiration, piloerection, warm skin and flushing and below the lesion, pallor, cold skin, and sweating in the lower part of the body. Autonomic dysreflexia can have life-threatening consequences if not managed adequately. The stimulus can be distended bladder or bowel (e.g., iatrogenic stimuli during cystoscopy or urodynamics), but it can also be secondary to any noxious stimulus (e.g., infected toenail or pressure sore) or after sexual stimulation."</a:t>
            </a:r>
          </a:p>
          <a:p>
            <a:pPr algn="l" rtl="0"/>
            <a:r>
              <a:rPr lang="en-GB" b="0" i="0" dirty="0">
                <a:solidFill>
                  <a:srgbClr val="374151"/>
                </a:solidFill>
                <a:effectLst/>
                <a:latin typeface="__Inter_f367f3"/>
              </a:rPr>
              <a:t>Regarding diagnosis:</a:t>
            </a:r>
          </a:p>
          <a:p>
            <a:pPr algn="l">
              <a:buFont typeface="Arial" panose="020B0604020202020204" pitchFamily="34" charset="0"/>
              <a:buChar char="•"/>
            </a:pPr>
            <a:r>
              <a:rPr lang="en-GB" b="0" i="0" dirty="0">
                <a:solidFill>
                  <a:srgbClr val="374151"/>
                </a:solidFill>
                <a:effectLst/>
                <a:latin typeface="__Inter_f367f3"/>
              </a:rPr>
              <a:t>AD is diagnosed clinically by recognizing the characteristic symptoms and signs, especially the increase in systolic blood pressure &gt; 20 mmHg from baseline in a patient with SCI at or above Th6.</a:t>
            </a:r>
          </a:p>
          <a:p>
            <a:pPr algn="l">
              <a:buFont typeface="Arial" panose="020B0604020202020204" pitchFamily="34" charset="0"/>
              <a:buChar char="•"/>
            </a:pPr>
            <a:r>
              <a:rPr lang="en-GB" b="0" i="0" dirty="0">
                <a:solidFill>
                  <a:srgbClr val="374151"/>
                </a:solidFill>
                <a:effectLst/>
                <a:latin typeface="__Inter_f367f3"/>
              </a:rPr>
              <a:t>Blood pressure and heart rate monitoring during urodynamic investigation and other invasive procedures is strongly recommended in patients at risk for AD.</a:t>
            </a:r>
          </a:p>
          <a:p>
            <a:pPr algn="l" rtl="0"/>
            <a:r>
              <a:rPr lang="en-GB" b="0" i="0" dirty="0">
                <a:solidFill>
                  <a:srgbClr val="374151"/>
                </a:solidFill>
                <a:effectLst/>
                <a:latin typeface="__Inter_f367f3"/>
              </a:rPr>
              <a:t>Regarding management:</a:t>
            </a:r>
          </a:p>
          <a:p>
            <a:pPr algn="l">
              <a:buFont typeface="Arial" panose="020B0604020202020204" pitchFamily="34" charset="0"/>
              <a:buChar char="•"/>
            </a:pPr>
            <a:r>
              <a:rPr lang="en-GB" b="0" i="0" dirty="0">
                <a:solidFill>
                  <a:srgbClr val="374151"/>
                </a:solidFill>
                <a:effectLst/>
                <a:latin typeface="__Inter_f367f3"/>
              </a:rPr>
              <a:t>Immediate identification and removal of the triggering stimulus (e.g., bladder distension, bowel impaction, or other noxious stimuli) is critical.</a:t>
            </a:r>
          </a:p>
          <a:p>
            <a:pPr algn="l">
              <a:buFont typeface="Arial" panose="020B0604020202020204" pitchFamily="34" charset="0"/>
              <a:buChar char="•"/>
            </a:pPr>
            <a:r>
              <a:rPr lang="en-GB" b="0" i="0" dirty="0">
                <a:solidFill>
                  <a:srgbClr val="374151"/>
                </a:solidFill>
                <a:effectLst/>
                <a:latin typeface="__Inter_f367f3"/>
              </a:rPr>
              <a:t>Close urological surveillance and patient education are essential to prevent and manage AD episodes.</a:t>
            </a:r>
          </a:p>
          <a:p>
            <a:pPr algn="l">
              <a:buFont typeface="Arial" panose="020B0604020202020204" pitchFamily="34" charset="0"/>
              <a:buChar char="•"/>
            </a:pPr>
            <a:r>
              <a:rPr lang="en-GB" b="0" i="0" dirty="0">
                <a:solidFill>
                  <a:srgbClr val="374151"/>
                </a:solidFill>
                <a:effectLst/>
                <a:latin typeface="__Inter_f367f3"/>
              </a:rPr>
              <a:t>Assisted bladder emptying techniques that may trigger AD require careful monitoring and education.</a:t>
            </a:r>
          </a:p>
          <a:p>
            <a:pPr algn="l">
              <a:buFont typeface="Arial" panose="020B0604020202020204" pitchFamily="34" charset="0"/>
              <a:buChar char="•"/>
            </a:pPr>
            <a:r>
              <a:rPr lang="en-GB" b="0" i="0" dirty="0">
                <a:solidFill>
                  <a:srgbClr val="374151"/>
                </a:solidFill>
                <a:effectLst/>
                <a:latin typeface="__Inter_f367f3"/>
              </a:rPr>
              <a:t>Lifelong close urological supervision is mandatory for high-risk patients to prevent complications.</a:t>
            </a:r>
          </a:p>
          <a:p>
            <a:pPr algn="l" rtl="0"/>
            <a:r>
              <a:rPr lang="en-GB" b="0" i="0" dirty="0">
                <a:solidFill>
                  <a:srgbClr val="374151"/>
                </a:solidFill>
                <a:effectLst/>
                <a:latin typeface="__Inter_f367f3"/>
              </a:rPr>
              <a:t>Here are two multiple-choice questions based on this information:</a:t>
            </a:r>
          </a:p>
          <a:p>
            <a:pPr algn="l" rtl="0"/>
            <a:r>
              <a:rPr lang="en-GB" b="1" i="0" dirty="0">
                <a:solidFill>
                  <a:srgbClr val="111827"/>
                </a:solidFill>
                <a:effectLst/>
                <a:latin typeface="__Inter_f367f3"/>
              </a:rPr>
              <a:t>Question 1:</a:t>
            </a:r>
            <a:br>
              <a:rPr lang="en-GB" b="0" i="0" dirty="0">
                <a:solidFill>
                  <a:srgbClr val="374151"/>
                </a:solidFill>
                <a:effectLst/>
                <a:latin typeface="__Inter_f367f3"/>
              </a:rPr>
            </a:br>
            <a:r>
              <a:rPr lang="en-GB" b="0" i="0" dirty="0">
                <a:solidFill>
                  <a:srgbClr val="374151"/>
                </a:solidFill>
                <a:effectLst/>
                <a:latin typeface="__Inter_f367f3"/>
              </a:rPr>
              <a:t>Which of the following best defines autonomic dysreflexia (AD) in patients with spinal cord injury?</a:t>
            </a:r>
            <a:br>
              <a:rPr lang="en-GB" b="0" i="0" dirty="0">
                <a:solidFill>
                  <a:srgbClr val="374151"/>
                </a:solidFill>
                <a:effectLst/>
                <a:latin typeface="__Inter_f367f3"/>
              </a:rPr>
            </a:br>
            <a:r>
              <a:rPr lang="en-GB" b="0" i="0" dirty="0">
                <a:solidFill>
                  <a:srgbClr val="374151"/>
                </a:solidFill>
                <a:effectLst/>
                <a:latin typeface="__Inter_f367f3"/>
              </a:rPr>
              <a:t>A) A decrease in systolic blood pressure &gt; 20 mmHg from baseline with headache and flushing</a:t>
            </a:r>
            <a:br>
              <a:rPr lang="en-GB" b="0" i="0" dirty="0">
                <a:solidFill>
                  <a:srgbClr val="374151"/>
                </a:solidFill>
                <a:effectLst/>
                <a:latin typeface="__Inter_f367f3"/>
              </a:rPr>
            </a:br>
            <a:r>
              <a:rPr lang="en-GB" b="0" i="0" dirty="0">
                <a:solidFill>
                  <a:srgbClr val="374151"/>
                </a:solidFill>
                <a:effectLst/>
                <a:latin typeface="__Inter_f367f3"/>
              </a:rPr>
              <a:t>B) An increase in systolic blood pressure &gt; 20 mmHg from baseline with headache, flushing, and sweating above the lesion</a:t>
            </a:r>
            <a:br>
              <a:rPr lang="en-GB" b="0" i="0" dirty="0">
                <a:solidFill>
                  <a:srgbClr val="374151"/>
                </a:solidFill>
                <a:effectLst/>
                <a:latin typeface="__Inter_f367f3"/>
              </a:rPr>
            </a:br>
            <a:r>
              <a:rPr lang="en-GB" b="0" i="0" dirty="0">
                <a:solidFill>
                  <a:srgbClr val="374151"/>
                </a:solidFill>
                <a:effectLst/>
                <a:latin typeface="__Inter_f367f3"/>
              </a:rPr>
              <a:t>C) Bradycardia with hypotension and cold skin below the lesion</a:t>
            </a:r>
            <a:br>
              <a:rPr lang="en-GB" b="0" i="0" dirty="0">
                <a:solidFill>
                  <a:srgbClr val="374151"/>
                </a:solidFill>
                <a:effectLst/>
                <a:latin typeface="__Inter_f367f3"/>
              </a:rPr>
            </a:br>
            <a:r>
              <a:rPr lang="en-GB" b="0" i="0" dirty="0">
                <a:solidFill>
                  <a:srgbClr val="374151"/>
                </a:solidFill>
                <a:effectLst/>
                <a:latin typeface="__Inter_f367f3"/>
              </a:rPr>
              <a:t>D) Tachycardia with warm skin and pallor below the lesion</a:t>
            </a:r>
            <a:br>
              <a:rPr lang="en-GB" b="0" i="0" dirty="0">
                <a:solidFill>
                  <a:srgbClr val="374151"/>
                </a:solidFill>
                <a:effectLst/>
                <a:latin typeface="__Inter_f367f3"/>
              </a:rPr>
            </a:br>
            <a:r>
              <a:rPr lang="en-GB" b="1" i="0" dirty="0">
                <a:solidFill>
                  <a:srgbClr val="111827"/>
                </a:solidFill>
                <a:effectLst/>
                <a:latin typeface="__Inter_f367f3"/>
              </a:rPr>
              <a:t>Answer:</a:t>
            </a:r>
            <a:r>
              <a:rPr lang="en-GB" b="0" i="0" dirty="0">
                <a:solidFill>
                  <a:srgbClr val="374151"/>
                </a:solidFill>
                <a:effectLst/>
                <a:latin typeface="__Inter_f367f3"/>
              </a:rPr>
              <a:t> B) An increase in systolic blood pressure &gt; 20 mmHg from baseline with headache, flushing, and sweating above the lesion</a:t>
            </a:r>
          </a:p>
          <a:p>
            <a:pPr algn="l" rtl="0"/>
            <a:r>
              <a:rPr lang="en-GB" b="1" i="0" dirty="0">
                <a:solidFill>
                  <a:srgbClr val="111827"/>
                </a:solidFill>
                <a:effectLst/>
                <a:latin typeface="__Inter_f367f3"/>
              </a:rPr>
              <a:t>Question 2:</a:t>
            </a:r>
            <a:br>
              <a:rPr lang="en-GB" b="0" i="0" dirty="0">
                <a:solidFill>
                  <a:srgbClr val="374151"/>
                </a:solidFill>
                <a:effectLst/>
                <a:latin typeface="__Inter_f367f3"/>
              </a:rPr>
            </a:br>
            <a:r>
              <a:rPr lang="en-GB" b="0" i="0" dirty="0">
                <a:solidFill>
                  <a:srgbClr val="374151"/>
                </a:solidFill>
                <a:effectLst/>
                <a:latin typeface="__Inter_f367f3"/>
              </a:rPr>
              <a:t>What is the first step in managing autonomic dysreflexia in a patient with spinal cord injury?</a:t>
            </a:r>
            <a:br>
              <a:rPr lang="en-GB" b="0" i="0" dirty="0">
                <a:solidFill>
                  <a:srgbClr val="374151"/>
                </a:solidFill>
                <a:effectLst/>
                <a:latin typeface="__Inter_f367f3"/>
              </a:rPr>
            </a:br>
            <a:r>
              <a:rPr lang="en-GB" b="0" i="0" dirty="0">
                <a:solidFill>
                  <a:srgbClr val="374151"/>
                </a:solidFill>
                <a:effectLst/>
                <a:latin typeface="__Inter_f367f3"/>
              </a:rPr>
              <a:t>A) Administer antihypertensive medication immediately</a:t>
            </a:r>
            <a:br>
              <a:rPr lang="en-GB" b="0" i="0" dirty="0">
                <a:solidFill>
                  <a:srgbClr val="374151"/>
                </a:solidFill>
                <a:effectLst/>
                <a:latin typeface="__Inter_f367f3"/>
              </a:rPr>
            </a:br>
            <a:r>
              <a:rPr lang="en-GB" b="0" i="0" dirty="0">
                <a:solidFill>
                  <a:srgbClr val="374151"/>
                </a:solidFill>
                <a:effectLst/>
                <a:latin typeface="__Inter_f367f3"/>
              </a:rPr>
              <a:t>B) Identify and remove the triggering stimulus such as bladder distension or bowel impaction</a:t>
            </a:r>
            <a:br>
              <a:rPr lang="en-GB" b="0" i="0" dirty="0">
                <a:solidFill>
                  <a:srgbClr val="374151"/>
                </a:solidFill>
                <a:effectLst/>
                <a:latin typeface="__Inter_f367f3"/>
              </a:rPr>
            </a:br>
            <a:r>
              <a:rPr lang="en-GB" b="0" i="0" dirty="0">
                <a:solidFill>
                  <a:srgbClr val="374151"/>
                </a:solidFill>
                <a:effectLst/>
                <a:latin typeface="__Inter_f367f3"/>
              </a:rPr>
              <a:t>C) Perform immediate urodynamic studies</a:t>
            </a:r>
            <a:br>
              <a:rPr lang="en-GB" b="0" i="0" dirty="0">
                <a:solidFill>
                  <a:srgbClr val="374151"/>
                </a:solidFill>
                <a:effectLst/>
                <a:latin typeface="__Inter_f367f3"/>
              </a:rPr>
            </a:br>
            <a:r>
              <a:rPr lang="en-GB" b="0" i="0" dirty="0">
                <a:solidFill>
                  <a:srgbClr val="374151"/>
                </a:solidFill>
                <a:effectLst/>
                <a:latin typeface="__Inter_f367f3"/>
              </a:rPr>
              <a:t>D) Start long-term antibiotic prophylaxis</a:t>
            </a:r>
            <a:br>
              <a:rPr lang="en-GB" b="0" i="0" dirty="0">
                <a:solidFill>
                  <a:srgbClr val="374151"/>
                </a:solidFill>
                <a:effectLst/>
                <a:latin typeface="__Inter_f367f3"/>
              </a:rPr>
            </a:br>
            <a:r>
              <a:rPr lang="en-GB" b="1" i="0" dirty="0">
                <a:solidFill>
                  <a:srgbClr val="111827"/>
                </a:solidFill>
                <a:effectLst/>
                <a:latin typeface="__Inter_f367f3"/>
              </a:rPr>
              <a:t>Answer:</a:t>
            </a:r>
            <a:r>
              <a:rPr lang="en-GB" b="0" i="0" dirty="0">
                <a:solidFill>
                  <a:srgbClr val="374151"/>
                </a:solidFill>
                <a:effectLst/>
                <a:latin typeface="__Inter_f367f3"/>
              </a:rPr>
              <a:t> B) Identify and remove the triggering stimulus such as bladder distension or bowel impaction</a:t>
            </a:r>
          </a:p>
          <a:p>
            <a:br>
              <a:rPr lang="en-GB" dirty="0"/>
            </a:br>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81</a:t>
            </a:fld>
            <a:endParaRPr lang="en-US"/>
          </a:p>
        </p:txBody>
      </p:sp>
    </p:spTree>
    <p:extLst>
      <p:ext uri="{BB962C8B-B14F-4D97-AF65-F5344CB8AC3E}">
        <p14:creationId xmlns:p14="http://schemas.microsoft.com/office/powerpoint/2010/main" val="2848991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4</a:t>
            </a:fld>
            <a:endParaRPr lang="en-US"/>
          </a:p>
        </p:txBody>
      </p:sp>
    </p:spTree>
    <p:extLst>
      <p:ext uri="{BB962C8B-B14F-4D97-AF65-F5344CB8AC3E}">
        <p14:creationId xmlns:p14="http://schemas.microsoft.com/office/powerpoint/2010/main" val="15004536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n-GB" b="0" i="0" dirty="0">
                <a:solidFill>
                  <a:srgbClr val="374151"/>
                </a:solidFill>
                <a:effectLst/>
                <a:latin typeface="__Inter_f367f3"/>
              </a:rPr>
              <a:t>"Autonomic dysreflexia (AD) is a sudden and exaggerated autonomic response to various stimuli generally manifests in patients with spinal cord injury (SCI) or spinal dysfunction at or above level Th 6. It is defined by an increase in systolic blood pressure &gt; 20 mmHg from baseline and it is usually accompanied by a severe headache, blurred vision, feeling of anxiety, heart rate changes, as well as above the lesion, perspiration, piloerection, warm skin and flushing and below the lesion, pallor, cold skin, and sweating in the lower part of the body. Autonomic dysreflexia can have life-threatening consequences if not managed adequately. The stimulus can be distended bladder or bowel (e.g., iatrogenic stimuli during cystoscopy or urodynamics), but it can also be secondary to any noxious stimulus (e.g., infected toenail or pressure sore) or after sexual stimulation."</a:t>
            </a:r>
          </a:p>
          <a:p>
            <a:pPr algn="l" rtl="0"/>
            <a:r>
              <a:rPr lang="en-GB" b="0" i="0" dirty="0">
                <a:solidFill>
                  <a:srgbClr val="374151"/>
                </a:solidFill>
                <a:effectLst/>
                <a:latin typeface="__Inter_f367f3"/>
              </a:rPr>
              <a:t>Regarding diagnosis:</a:t>
            </a:r>
          </a:p>
          <a:p>
            <a:pPr algn="l">
              <a:buFont typeface="Arial" panose="020B0604020202020204" pitchFamily="34" charset="0"/>
              <a:buChar char="•"/>
            </a:pPr>
            <a:r>
              <a:rPr lang="en-GB" b="0" i="0" dirty="0">
                <a:solidFill>
                  <a:srgbClr val="374151"/>
                </a:solidFill>
                <a:effectLst/>
                <a:latin typeface="__Inter_f367f3"/>
              </a:rPr>
              <a:t>AD is diagnosed clinically by recognizing the characteristic symptoms and signs, especially the increase in systolic blood pressure &gt; 20 mmHg from baseline in a patient with SCI at or above Th6.</a:t>
            </a:r>
          </a:p>
          <a:p>
            <a:pPr algn="l">
              <a:buFont typeface="Arial" panose="020B0604020202020204" pitchFamily="34" charset="0"/>
              <a:buChar char="•"/>
            </a:pPr>
            <a:r>
              <a:rPr lang="en-GB" b="0" i="0" dirty="0">
                <a:solidFill>
                  <a:srgbClr val="374151"/>
                </a:solidFill>
                <a:effectLst/>
                <a:latin typeface="__Inter_f367f3"/>
              </a:rPr>
              <a:t>Blood pressure and heart rate monitoring during urodynamic investigation and other invasive procedures is strongly recommended in patients at risk for AD.</a:t>
            </a:r>
          </a:p>
          <a:p>
            <a:pPr algn="l" rtl="0"/>
            <a:r>
              <a:rPr lang="en-GB" b="0" i="0" dirty="0">
                <a:solidFill>
                  <a:srgbClr val="374151"/>
                </a:solidFill>
                <a:effectLst/>
                <a:latin typeface="__Inter_f367f3"/>
              </a:rPr>
              <a:t>Regarding management:</a:t>
            </a:r>
          </a:p>
          <a:p>
            <a:pPr algn="l">
              <a:buFont typeface="Arial" panose="020B0604020202020204" pitchFamily="34" charset="0"/>
              <a:buChar char="•"/>
            </a:pPr>
            <a:r>
              <a:rPr lang="en-GB" b="0" i="0" dirty="0">
                <a:solidFill>
                  <a:srgbClr val="374151"/>
                </a:solidFill>
                <a:effectLst/>
                <a:latin typeface="__Inter_f367f3"/>
              </a:rPr>
              <a:t>Immediate identification and removal of the triggering stimulus (e.g., bladder distension, bowel impaction, or other noxious stimuli) is critical.</a:t>
            </a:r>
          </a:p>
          <a:p>
            <a:pPr algn="l">
              <a:buFont typeface="Arial" panose="020B0604020202020204" pitchFamily="34" charset="0"/>
              <a:buChar char="•"/>
            </a:pPr>
            <a:r>
              <a:rPr lang="en-GB" b="0" i="0" dirty="0">
                <a:solidFill>
                  <a:srgbClr val="374151"/>
                </a:solidFill>
                <a:effectLst/>
                <a:latin typeface="__Inter_f367f3"/>
              </a:rPr>
              <a:t>Close urological surveillance and patient education are essential to prevent and manage AD episodes.</a:t>
            </a:r>
          </a:p>
          <a:p>
            <a:pPr algn="l">
              <a:buFont typeface="Arial" panose="020B0604020202020204" pitchFamily="34" charset="0"/>
              <a:buChar char="•"/>
            </a:pPr>
            <a:r>
              <a:rPr lang="en-GB" b="0" i="0" dirty="0">
                <a:solidFill>
                  <a:srgbClr val="374151"/>
                </a:solidFill>
                <a:effectLst/>
                <a:latin typeface="__Inter_f367f3"/>
              </a:rPr>
              <a:t>Assisted bladder emptying techniques that may trigger AD require careful monitoring and education.</a:t>
            </a:r>
          </a:p>
          <a:p>
            <a:pPr algn="l">
              <a:buFont typeface="Arial" panose="020B0604020202020204" pitchFamily="34" charset="0"/>
              <a:buChar char="•"/>
            </a:pPr>
            <a:r>
              <a:rPr lang="en-GB" b="0" i="0" dirty="0">
                <a:solidFill>
                  <a:srgbClr val="374151"/>
                </a:solidFill>
                <a:effectLst/>
                <a:latin typeface="__Inter_f367f3"/>
              </a:rPr>
              <a:t>Lifelong close urological supervision is mandatory for high-risk patients to prevent complications.</a:t>
            </a:r>
          </a:p>
          <a:p>
            <a:pPr algn="l" rtl="0"/>
            <a:r>
              <a:rPr lang="en-GB" b="0" i="0" dirty="0">
                <a:solidFill>
                  <a:srgbClr val="374151"/>
                </a:solidFill>
                <a:effectLst/>
                <a:latin typeface="__Inter_f367f3"/>
              </a:rPr>
              <a:t>Here are two multiple-choice questions based on this information:</a:t>
            </a:r>
          </a:p>
          <a:p>
            <a:pPr algn="l" rtl="0"/>
            <a:r>
              <a:rPr lang="en-GB" b="1" i="0" dirty="0">
                <a:solidFill>
                  <a:srgbClr val="111827"/>
                </a:solidFill>
                <a:effectLst/>
                <a:latin typeface="__Inter_f367f3"/>
              </a:rPr>
              <a:t>Question 1:</a:t>
            </a:r>
            <a:br>
              <a:rPr lang="en-GB" b="0" i="0" dirty="0">
                <a:solidFill>
                  <a:srgbClr val="374151"/>
                </a:solidFill>
                <a:effectLst/>
                <a:latin typeface="__Inter_f367f3"/>
              </a:rPr>
            </a:br>
            <a:r>
              <a:rPr lang="en-GB" b="0" i="0" dirty="0">
                <a:solidFill>
                  <a:srgbClr val="374151"/>
                </a:solidFill>
                <a:effectLst/>
                <a:latin typeface="__Inter_f367f3"/>
              </a:rPr>
              <a:t>Which of the following best defines autonomic dysreflexia (AD) in patients with spinal cord injury?</a:t>
            </a:r>
            <a:br>
              <a:rPr lang="en-GB" b="0" i="0" dirty="0">
                <a:solidFill>
                  <a:srgbClr val="374151"/>
                </a:solidFill>
                <a:effectLst/>
                <a:latin typeface="__Inter_f367f3"/>
              </a:rPr>
            </a:br>
            <a:r>
              <a:rPr lang="en-GB" b="0" i="0" dirty="0">
                <a:solidFill>
                  <a:srgbClr val="374151"/>
                </a:solidFill>
                <a:effectLst/>
                <a:latin typeface="__Inter_f367f3"/>
              </a:rPr>
              <a:t>A) A decrease in systolic blood pressure &gt; 20 mmHg from baseline with headache and flushing</a:t>
            </a:r>
            <a:br>
              <a:rPr lang="en-GB" b="0" i="0" dirty="0">
                <a:solidFill>
                  <a:srgbClr val="374151"/>
                </a:solidFill>
                <a:effectLst/>
                <a:latin typeface="__Inter_f367f3"/>
              </a:rPr>
            </a:br>
            <a:r>
              <a:rPr lang="en-GB" b="0" i="0" dirty="0">
                <a:solidFill>
                  <a:srgbClr val="374151"/>
                </a:solidFill>
                <a:effectLst/>
                <a:latin typeface="__Inter_f367f3"/>
              </a:rPr>
              <a:t>B) An increase in systolic blood pressure &gt; 20 mmHg from baseline with headache, flushing, and sweating above the lesion</a:t>
            </a:r>
            <a:br>
              <a:rPr lang="en-GB" b="0" i="0" dirty="0">
                <a:solidFill>
                  <a:srgbClr val="374151"/>
                </a:solidFill>
                <a:effectLst/>
                <a:latin typeface="__Inter_f367f3"/>
              </a:rPr>
            </a:br>
            <a:r>
              <a:rPr lang="en-GB" b="0" i="0" dirty="0">
                <a:solidFill>
                  <a:srgbClr val="374151"/>
                </a:solidFill>
                <a:effectLst/>
                <a:latin typeface="__Inter_f367f3"/>
              </a:rPr>
              <a:t>C) Bradycardia with hypotension and cold skin below the lesion</a:t>
            </a:r>
            <a:br>
              <a:rPr lang="en-GB" b="0" i="0" dirty="0">
                <a:solidFill>
                  <a:srgbClr val="374151"/>
                </a:solidFill>
                <a:effectLst/>
                <a:latin typeface="__Inter_f367f3"/>
              </a:rPr>
            </a:br>
            <a:r>
              <a:rPr lang="en-GB" b="0" i="0" dirty="0">
                <a:solidFill>
                  <a:srgbClr val="374151"/>
                </a:solidFill>
                <a:effectLst/>
                <a:latin typeface="__Inter_f367f3"/>
              </a:rPr>
              <a:t>D) Tachycardia with warm skin and pallor below the lesion</a:t>
            </a:r>
            <a:br>
              <a:rPr lang="en-GB" b="0" i="0" dirty="0">
                <a:solidFill>
                  <a:srgbClr val="374151"/>
                </a:solidFill>
                <a:effectLst/>
                <a:latin typeface="__Inter_f367f3"/>
              </a:rPr>
            </a:br>
            <a:r>
              <a:rPr lang="en-GB" b="1" i="0" dirty="0">
                <a:solidFill>
                  <a:srgbClr val="111827"/>
                </a:solidFill>
                <a:effectLst/>
                <a:latin typeface="__Inter_f367f3"/>
              </a:rPr>
              <a:t>Answer:</a:t>
            </a:r>
            <a:r>
              <a:rPr lang="en-GB" b="0" i="0" dirty="0">
                <a:solidFill>
                  <a:srgbClr val="374151"/>
                </a:solidFill>
                <a:effectLst/>
                <a:latin typeface="__Inter_f367f3"/>
              </a:rPr>
              <a:t> B) An increase in systolic blood pressure &gt; 20 mmHg from baseline with headache, flushing, and sweating above the lesion</a:t>
            </a:r>
          </a:p>
          <a:p>
            <a:pPr algn="l" rtl="0"/>
            <a:r>
              <a:rPr lang="en-GB" b="1" i="0" dirty="0">
                <a:solidFill>
                  <a:srgbClr val="111827"/>
                </a:solidFill>
                <a:effectLst/>
                <a:latin typeface="__Inter_f367f3"/>
              </a:rPr>
              <a:t>Question 2:</a:t>
            </a:r>
            <a:br>
              <a:rPr lang="en-GB" b="0" i="0" dirty="0">
                <a:solidFill>
                  <a:srgbClr val="374151"/>
                </a:solidFill>
                <a:effectLst/>
                <a:latin typeface="__Inter_f367f3"/>
              </a:rPr>
            </a:br>
            <a:r>
              <a:rPr lang="en-GB" b="0" i="0" dirty="0">
                <a:solidFill>
                  <a:srgbClr val="374151"/>
                </a:solidFill>
                <a:effectLst/>
                <a:latin typeface="__Inter_f367f3"/>
              </a:rPr>
              <a:t>What is the first step in managing autonomic dysreflexia in a patient with spinal cord injury?</a:t>
            </a:r>
            <a:br>
              <a:rPr lang="en-GB" b="0" i="0" dirty="0">
                <a:solidFill>
                  <a:srgbClr val="374151"/>
                </a:solidFill>
                <a:effectLst/>
                <a:latin typeface="__Inter_f367f3"/>
              </a:rPr>
            </a:br>
            <a:r>
              <a:rPr lang="en-GB" b="0" i="0" dirty="0">
                <a:solidFill>
                  <a:srgbClr val="374151"/>
                </a:solidFill>
                <a:effectLst/>
                <a:latin typeface="__Inter_f367f3"/>
              </a:rPr>
              <a:t>A) Administer antihypertensive medication immediately</a:t>
            </a:r>
            <a:br>
              <a:rPr lang="en-GB" b="0" i="0" dirty="0">
                <a:solidFill>
                  <a:srgbClr val="374151"/>
                </a:solidFill>
                <a:effectLst/>
                <a:latin typeface="__Inter_f367f3"/>
              </a:rPr>
            </a:br>
            <a:r>
              <a:rPr lang="en-GB" b="0" i="0" dirty="0">
                <a:solidFill>
                  <a:srgbClr val="374151"/>
                </a:solidFill>
                <a:effectLst/>
                <a:latin typeface="__Inter_f367f3"/>
              </a:rPr>
              <a:t>B) Identify and remove the triggering stimulus such as bladder distension or bowel impaction</a:t>
            </a:r>
            <a:br>
              <a:rPr lang="en-GB" b="0" i="0" dirty="0">
                <a:solidFill>
                  <a:srgbClr val="374151"/>
                </a:solidFill>
                <a:effectLst/>
                <a:latin typeface="__Inter_f367f3"/>
              </a:rPr>
            </a:br>
            <a:r>
              <a:rPr lang="en-GB" b="0" i="0" dirty="0">
                <a:solidFill>
                  <a:srgbClr val="374151"/>
                </a:solidFill>
                <a:effectLst/>
                <a:latin typeface="__Inter_f367f3"/>
              </a:rPr>
              <a:t>C) Perform immediate urodynamic studies</a:t>
            </a:r>
            <a:br>
              <a:rPr lang="en-GB" b="0" i="0" dirty="0">
                <a:solidFill>
                  <a:srgbClr val="374151"/>
                </a:solidFill>
                <a:effectLst/>
                <a:latin typeface="__Inter_f367f3"/>
              </a:rPr>
            </a:br>
            <a:r>
              <a:rPr lang="en-GB" b="0" i="0" dirty="0">
                <a:solidFill>
                  <a:srgbClr val="374151"/>
                </a:solidFill>
                <a:effectLst/>
                <a:latin typeface="__Inter_f367f3"/>
              </a:rPr>
              <a:t>D) Start long-term antibiotic prophylaxis</a:t>
            </a:r>
            <a:br>
              <a:rPr lang="en-GB" b="0" i="0" dirty="0">
                <a:solidFill>
                  <a:srgbClr val="374151"/>
                </a:solidFill>
                <a:effectLst/>
                <a:latin typeface="__Inter_f367f3"/>
              </a:rPr>
            </a:br>
            <a:r>
              <a:rPr lang="en-GB" b="1" i="0" dirty="0">
                <a:solidFill>
                  <a:srgbClr val="111827"/>
                </a:solidFill>
                <a:effectLst/>
                <a:latin typeface="__Inter_f367f3"/>
              </a:rPr>
              <a:t>Answer:</a:t>
            </a:r>
            <a:r>
              <a:rPr lang="en-GB" b="0" i="0" dirty="0">
                <a:solidFill>
                  <a:srgbClr val="374151"/>
                </a:solidFill>
                <a:effectLst/>
                <a:latin typeface="__Inter_f367f3"/>
              </a:rPr>
              <a:t> B) Identify and remove the triggering stimulus such as bladder distension or bowel impaction</a:t>
            </a:r>
          </a:p>
          <a:p>
            <a:br>
              <a:rPr lang="en-GB" dirty="0"/>
            </a:br>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82</a:t>
            </a:fld>
            <a:endParaRPr lang="en-US"/>
          </a:p>
        </p:txBody>
      </p:sp>
    </p:spTree>
    <p:extLst>
      <p:ext uri="{BB962C8B-B14F-4D97-AF65-F5344CB8AC3E}">
        <p14:creationId xmlns:p14="http://schemas.microsoft.com/office/powerpoint/2010/main" val="3570387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dirty="0" err="1"/>
              <a:t>Aferencias</a:t>
            </a:r>
            <a:r>
              <a:rPr lang="en-US" dirty="0"/>
              <a:t>: </a:t>
            </a:r>
            <a:r>
              <a:rPr lang="en-US" dirty="0" err="1"/>
              <a:t>asa</a:t>
            </a:r>
            <a:r>
              <a:rPr lang="en-US" dirty="0"/>
              <a:t> dorsal de la ME T11-L2</a:t>
            </a:r>
          </a:p>
          <a:p>
            <a:endParaRPr lang="en-US" dirty="0"/>
          </a:p>
          <a:p>
            <a:r>
              <a:rPr lang="en-US" dirty="0"/>
              <a:t>- </a:t>
            </a:r>
            <a:r>
              <a:rPr lang="en-US" dirty="0" err="1"/>
              <a:t>Eferencias</a:t>
            </a:r>
            <a:r>
              <a:rPr lang="en-US" dirty="0"/>
              <a:t>: </a:t>
            </a:r>
            <a:r>
              <a:rPr lang="en-US" dirty="0" err="1"/>
              <a:t>fiibras</a:t>
            </a:r>
            <a:r>
              <a:rPr lang="en-US" dirty="0"/>
              <a:t> </a:t>
            </a:r>
            <a:r>
              <a:rPr lang="en-US" dirty="0" err="1"/>
              <a:t>preganglionares</a:t>
            </a:r>
            <a:r>
              <a:rPr lang="en-US" dirty="0"/>
              <a:t> </a:t>
            </a:r>
            <a:r>
              <a:rPr lang="en-US" dirty="0" err="1"/>
              <a:t>salen</a:t>
            </a:r>
            <a:r>
              <a:rPr lang="en-US" dirty="0"/>
              <a:t> del </a:t>
            </a:r>
            <a:r>
              <a:rPr lang="en-US" dirty="0" err="1"/>
              <a:t>asa</a:t>
            </a:r>
            <a:r>
              <a:rPr lang="en-US" dirty="0"/>
              <a:t> </a:t>
            </a:r>
            <a:r>
              <a:rPr lang="en-US" dirty="0" err="1"/>
              <a:t>intermedio</a:t>
            </a:r>
            <a:r>
              <a:rPr lang="en-US" dirty="0"/>
              <a:t> lateral y </a:t>
            </a:r>
            <a:r>
              <a:rPr lang="en-US" dirty="0" err="1"/>
              <a:t>hacen</a:t>
            </a:r>
            <a:r>
              <a:rPr lang="en-US" dirty="0"/>
              <a:t> </a:t>
            </a:r>
            <a:r>
              <a:rPr lang="en-US" dirty="0" err="1"/>
              <a:t>sinapsis</a:t>
            </a:r>
            <a:r>
              <a:rPr lang="en-US" dirty="0"/>
              <a:t> </a:t>
            </a:r>
            <a:r>
              <a:rPr lang="en-US" dirty="0" err="1"/>
              <a:t>en</a:t>
            </a:r>
            <a:r>
              <a:rPr lang="en-US" dirty="0"/>
              <a:t> la </a:t>
            </a:r>
            <a:r>
              <a:rPr lang="en-US" dirty="0" err="1"/>
              <a:t>cadena</a:t>
            </a:r>
            <a:r>
              <a:rPr lang="en-US" dirty="0"/>
              <a:t> paravertebral </a:t>
            </a:r>
            <a:r>
              <a:rPr lang="en-US" dirty="0" err="1"/>
              <a:t>simpática</a:t>
            </a:r>
            <a:r>
              <a:rPr lang="en-US" dirty="0"/>
              <a:t>, </a:t>
            </a:r>
            <a:r>
              <a:rPr lang="en-US" dirty="0" err="1"/>
              <a:t>gl</a:t>
            </a:r>
            <a:r>
              <a:rPr lang="en-US" dirty="0"/>
              <a:t> </a:t>
            </a:r>
            <a:r>
              <a:rPr lang="en-US" dirty="0" err="1"/>
              <a:t>mesentérico</a:t>
            </a:r>
            <a:r>
              <a:rPr lang="en-US" dirty="0"/>
              <a:t> inferior y </a:t>
            </a:r>
            <a:r>
              <a:rPr lang="en-US" dirty="0" err="1"/>
              <a:t>el</a:t>
            </a:r>
            <a:r>
              <a:rPr lang="en-US" dirty="0"/>
              <a:t> </a:t>
            </a:r>
            <a:r>
              <a:rPr lang="en-US" dirty="0" err="1"/>
              <a:t>plexo</a:t>
            </a:r>
            <a:r>
              <a:rPr lang="en-US" dirty="0"/>
              <a:t> </a:t>
            </a:r>
            <a:r>
              <a:rPr lang="en-US" dirty="0" err="1"/>
              <a:t>pélvico</a:t>
            </a:r>
            <a:r>
              <a:rPr lang="en-US" dirty="0"/>
              <a:t> (NT es la Ach). </a:t>
            </a:r>
          </a:p>
          <a:p>
            <a:r>
              <a:rPr lang="en-US" dirty="0"/>
              <a:t>De </a:t>
            </a:r>
            <a:r>
              <a:rPr lang="en-US" dirty="0" err="1"/>
              <a:t>ahí</a:t>
            </a:r>
            <a:r>
              <a:rPr lang="en-US" dirty="0"/>
              <a:t> </a:t>
            </a:r>
            <a:r>
              <a:rPr lang="en-US" dirty="0" err="1"/>
              <a:t>salen</a:t>
            </a:r>
            <a:r>
              <a:rPr lang="en-US" dirty="0"/>
              <a:t> </a:t>
            </a:r>
            <a:r>
              <a:rPr lang="en-US" dirty="0" err="1"/>
              <a:t>fibras</a:t>
            </a:r>
            <a:r>
              <a:rPr lang="en-US" dirty="0"/>
              <a:t> </a:t>
            </a:r>
            <a:r>
              <a:rPr lang="en-US" dirty="0" err="1"/>
              <a:t>posganglionares</a:t>
            </a:r>
            <a:r>
              <a:rPr lang="en-US" dirty="0"/>
              <a:t> que </a:t>
            </a:r>
            <a:r>
              <a:rPr lang="en-US" dirty="0" err="1"/>
              <a:t>inerva</a:t>
            </a:r>
            <a:r>
              <a:rPr lang="en-US" dirty="0"/>
              <a:t> </a:t>
            </a:r>
            <a:r>
              <a:rPr lang="en-US" dirty="0" err="1"/>
              <a:t>el</a:t>
            </a:r>
            <a:r>
              <a:rPr lang="en-US" dirty="0"/>
              <a:t> </a:t>
            </a:r>
            <a:r>
              <a:rPr lang="en-US" dirty="0" err="1"/>
              <a:t>músculo</a:t>
            </a:r>
            <a:r>
              <a:rPr lang="en-US" dirty="0"/>
              <a:t> detrusor de la </a:t>
            </a:r>
            <a:r>
              <a:rPr lang="en-US" dirty="0" err="1"/>
              <a:t>vejiga</a:t>
            </a:r>
            <a:r>
              <a:rPr lang="en-US" dirty="0"/>
              <a:t>, </a:t>
            </a:r>
            <a:r>
              <a:rPr lang="en-US" dirty="0" err="1"/>
              <a:t>el</a:t>
            </a:r>
            <a:r>
              <a:rPr lang="en-US" dirty="0"/>
              <a:t> </a:t>
            </a:r>
            <a:r>
              <a:rPr lang="en-US" dirty="0" err="1"/>
              <a:t>cuello</a:t>
            </a:r>
            <a:r>
              <a:rPr lang="en-US" dirty="0"/>
              <a:t> vesical y la </a:t>
            </a:r>
            <a:r>
              <a:rPr lang="en-US" dirty="0" err="1"/>
              <a:t>musculatura</a:t>
            </a:r>
            <a:r>
              <a:rPr lang="en-US" dirty="0"/>
              <a:t> </a:t>
            </a:r>
            <a:r>
              <a:rPr lang="en-US" dirty="0" err="1"/>
              <a:t>uretral</a:t>
            </a:r>
            <a:r>
              <a:rPr lang="en-US" dirty="0"/>
              <a:t> </a:t>
            </a:r>
            <a:r>
              <a:rPr lang="en-US" dirty="0" err="1"/>
              <a:t>lisa</a:t>
            </a:r>
            <a:r>
              <a:rPr lang="en-US" dirty="0"/>
              <a:t> a </a:t>
            </a:r>
            <a:r>
              <a:rPr lang="en-US" dirty="0" err="1"/>
              <a:t>través</a:t>
            </a:r>
            <a:r>
              <a:rPr lang="en-US" dirty="0"/>
              <a:t> del </a:t>
            </a:r>
            <a:r>
              <a:rPr lang="en-US" b="1" dirty="0" err="1"/>
              <a:t>nervio</a:t>
            </a:r>
            <a:r>
              <a:rPr lang="en-US" b="1" dirty="0"/>
              <a:t> </a:t>
            </a:r>
            <a:r>
              <a:rPr lang="en-US" b="1" dirty="0" err="1"/>
              <a:t>hipogástrico</a:t>
            </a:r>
            <a:r>
              <a:rPr lang="en-US" b="1" dirty="0"/>
              <a:t> </a:t>
            </a:r>
            <a:r>
              <a:rPr lang="en-US" dirty="0"/>
              <a:t>con la </a:t>
            </a:r>
            <a:r>
              <a:rPr lang="en-US" dirty="0" err="1"/>
              <a:t>noradrenalina</a:t>
            </a:r>
            <a:r>
              <a:rPr lang="en-US" dirty="0"/>
              <a:t> </a:t>
            </a:r>
            <a:r>
              <a:rPr lang="en-US" dirty="0" err="1"/>
              <a:t>como</a:t>
            </a:r>
            <a:r>
              <a:rPr lang="en-US" dirty="0"/>
              <a:t> </a:t>
            </a:r>
            <a:r>
              <a:rPr lang="en-US" dirty="0" err="1"/>
              <a:t>neurotransmisor</a:t>
            </a:r>
            <a:r>
              <a:rPr lang="en-US" dirty="0"/>
              <a:t>. Al </a:t>
            </a:r>
            <a:r>
              <a:rPr lang="en-US" dirty="0" err="1"/>
              <a:t>actuar</a:t>
            </a:r>
            <a:r>
              <a:rPr lang="en-US" dirty="0"/>
              <a:t> </a:t>
            </a:r>
            <a:r>
              <a:rPr lang="en-US" dirty="0" err="1"/>
              <a:t>sobre</a:t>
            </a:r>
            <a:r>
              <a:rPr lang="en-US" dirty="0"/>
              <a:t> </a:t>
            </a:r>
            <a:r>
              <a:rPr lang="en-US" dirty="0" err="1"/>
              <a:t>los</a:t>
            </a:r>
            <a:r>
              <a:rPr lang="en-US" dirty="0"/>
              <a:t> receptors b </a:t>
            </a:r>
            <a:r>
              <a:rPr lang="en-US" dirty="0" err="1"/>
              <a:t>agonistas</a:t>
            </a:r>
            <a:r>
              <a:rPr lang="en-US" dirty="0"/>
              <a:t> produce </a:t>
            </a:r>
            <a:r>
              <a:rPr lang="en-US" dirty="0" err="1"/>
              <a:t>relajación</a:t>
            </a:r>
            <a:r>
              <a:rPr lang="en-US" dirty="0"/>
              <a:t> del </a:t>
            </a:r>
            <a:r>
              <a:rPr lang="en-US" dirty="0" err="1"/>
              <a:t>ms</a:t>
            </a:r>
            <a:r>
              <a:rPr lang="en-US" dirty="0"/>
              <a:t> </a:t>
            </a:r>
            <a:r>
              <a:rPr lang="en-US" dirty="0" err="1"/>
              <a:t>liso</a:t>
            </a:r>
            <a:r>
              <a:rPr lang="en-US" dirty="0"/>
              <a:t> y, </a:t>
            </a:r>
            <a:r>
              <a:rPr lang="en-US" dirty="0" err="1"/>
              <a:t>por</a:t>
            </a:r>
            <a:r>
              <a:rPr lang="en-US" dirty="0"/>
              <a:t> tanto, </a:t>
            </a:r>
            <a:r>
              <a:rPr lang="en-US" dirty="0" err="1"/>
              <a:t>ayuda</a:t>
            </a:r>
            <a:r>
              <a:rPr lang="en-US" dirty="0"/>
              <a:t> al </a:t>
            </a:r>
            <a:r>
              <a:rPr lang="en-US" dirty="0" err="1"/>
              <a:t>llenado</a:t>
            </a:r>
            <a:r>
              <a:rPr lang="en-US" dirty="0"/>
              <a:t> vesical.</a:t>
            </a:r>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6</a:t>
            </a:fld>
            <a:endParaRPr lang="en-US"/>
          </a:p>
        </p:txBody>
      </p:sp>
    </p:spTree>
    <p:extLst>
      <p:ext uri="{BB962C8B-B14F-4D97-AF65-F5344CB8AC3E}">
        <p14:creationId xmlns:p14="http://schemas.microsoft.com/office/powerpoint/2010/main" val="2046000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Respuesta </a:t>
            </a:r>
            <a:r>
              <a:rPr lang="en-GB" dirty="0" err="1"/>
              <a:t>correcta</a:t>
            </a:r>
            <a:r>
              <a:rPr lang="en-GB" dirty="0"/>
              <a:t>: B</a:t>
            </a:r>
          </a:p>
          <a:p>
            <a:r>
              <a:rPr lang="en-GB" dirty="0"/>
              <a:t>Vía </a:t>
            </a:r>
            <a:r>
              <a:rPr lang="en-GB" dirty="0" err="1"/>
              <a:t>simpática</a:t>
            </a:r>
            <a:r>
              <a:rPr lang="en-GB" dirty="0"/>
              <a:t>: </a:t>
            </a:r>
            <a:r>
              <a:rPr lang="el-GR" dirty="0"/>
              <a:t>β </a:t>
            </a:r>
            <a:r>
              <a:rPr lang="en-GB" dirty="0" err="1"/>
              <a:t>relaja</a:t>
            </a:r>
            <a:r>
              <a:rPr lang="en-GB" dirty="0"/>
              <a:t> detrusor, </a:t>
            </a:r>
            <a:r>
              <a:rPr lang="el-GR" dirty="0"/>
              <a:t>α </a:t>
            </a:r>
            <a:r>
              <a:rPr lang="en-GB" dirty="0" err="1"/>
              <a:t>contrae</a:t>
            </a:r>
            <a:r>
              <a:rPr lang="en-GB" dirty="0"/>
              <a:t> </a:t>
            </a:r>
            <a:r>
              <a:rPr lang="en-GB" dirty="0" err="1"/>
              <a:t>cuello</a:t>
            </a:r>
            <a:r>
              <a:rPr lang="en-GB" dirty="0"/>
              <a:t>.</a:t>
            </a:r>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8</a:t>
            </a:fld>
            <a:endParaRPr lang="en-US"/>
          </a:p>
        </p:txBody>
      </p:sp>
    </p:spTree>
    <p:extLst>
      <p:ext uri="{BB962C8B-B14F-4D97-AF65-F5344CB8AC3E}">
        <p14:creationId xmlns:p14="http://schemas.microsoft.com/office/powerpoint/2010/main" val="4147782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Respuesta </a:t>
            </a:r>
            <a:r>
              <a:rPr lang="en-GB" dirty="0" err="1"/>
              <a:t>correcta</a:t>
            </a:r>
            <a:r>
              <a:rPr lang="en-GB" dirty="0"/>
              <a:t>: B</a:t>
            </a:r>
          </a:p>
          <a:p>
            <a:r>
              <a:rPr lang="en-GB" dirty="0"/>
              <a:t>Vía </a:t>
            </a:r>
            <a:r>
              <a:rPr lang="en-GB" dirty="0" err="1"/>
              <a:t>simpática</a:t>
            </a:r>
            <a:r>
              <a:rPr lang="en-GB" dirty="0"/>
              <a:t>: </a:t>
            </a:r>
            <a:r>
              <a:rPr lang="el-GR" dirty="0"/>
              <a:t>β </a:t>
            </a:r>
            <a:r>
              <a:rPr lang="en-GB" dirty="0" err="1"/>
              <a:t>relaja</a:t>
            </a:r>
            <a:r>
              <a:rPr lang="en-GB" dirty="0"/>
              <a:t> detrusor, </a:t>
            </a:r>
            <a:r>
              <a:rPr lang="el-GR" dirty="0"/>
              <a:t>α </a:t>
            </a:r>
            <a:r>
              <a:rPr lang="en-GB" dirty="0" err="1"/>
              <a:t>contrae</a:t>
            </a:r>
            <a:r>
              <a:rPr lang="en-GB" dirty="0"/>
              <a:t> </a:t>
            </a:r>
            <a:r>
              <a:rPr lang="en-GB" dirty="0" err="1"/>
              <a:t>cuello</a:t>
            </a:r>
            <a:r>
              <a:rPr lang="en-GB" dirty="0"/>
              <a:t>.</a:t>
            </a:r>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9</a:t>
            </a:fld>
            <a:endParaRPr lang="en-US"/>
          </a:p>
        </p:txBody>
      </p:sp>
    </p:spTree>
    <p:extLst>
      <p:ext uri="{BB962C8B-B14F-4D97-AF65-F5344CB8AC3E}">
        <p14:creationId xmlns:p14="http://schemas.microsoft.com/office/powerpoint/2010/main" val="1033554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Sistema </a:t>
            </a:r>
            <a:r>
              <a:rPr lang="en-US" dirty="0" err="1"/>
              <a:t>parasimpático</a:t>
            </a:r>
            <a:r>
              <a:rPr lang="en-US" dirty="0"/>
              <a:t>: </a:t>
            </a:r>
          </a:p>
          <a:p>
            <a:r>
              <a:rPr lang="en-US" dirty="0"/>
              <a:t>- </a:t>
            </a:r>
            <a:r>
              <a:rPr lang="en-US" dirty="0" err="1"/>
              <a:t>Aferencias</a:t>
            </a:r>
            <a:r>
              <a:rPr lang="en-US" dirty="0"/>
              <a:t>: </a:t>
            </a:r>
            <a:r>
              <a:rPr lang="en-US" dirty="0" err="1"/>
              <a:t>cuerpo</a:t>
            </a:r>
            <a:r>
              <a:rPr lang="en-US" dirty="0"/>
              <a:t> </a:t>
            </a:r>
            <a:r>
              <a:rPr lang="en-US" dirty="0" err="1"/>
              <a:t>celular</a:t>
            </a:r>
            <a:r>
              <a:rPr lang="en-US" dirty="0"/>
              <a:t> </a:t>
            </a:r>
            <a:r>
              <a:rPr lang="en-US" dirty="0" err="1"/>
              <a:t>en</a:t>
            </a:r>
            <a:r>
              <a:rPr lang="en-US" dirty="0"/>
              <a:t> </a:t>
            </a:r>
            <a:r>
              <a:rPr lang="en-US" dirty="0" err="1"/>
              <a:t>gl</a:t>
            </a:r>
            <a:r>
              <a:rPr lang="en-US" dirty="0"/>
              <a:t> de la </a:t>
            </a:r>
            <a:r>
              <a:rPr lang="en-US" dirty="0" err="1"/>
              <a:t>raiz</a:t>
            </a:r>
            <a:r>
              <a:rPr lang="en-US" dirty="0"/>
              <a:t> dorsal S2-S4. </a:t>
            </a:r>
          </a:p>
          <a:p>
            <a:r>
              <a:rPr lang="en-US" dirty="0"/>
              <a:t>- </a:t>
            </a:r>
            <a:r>
              <a:rPr lang="en-US" dirty="0" err="1"/>
              <a:t>Eferentes</a:t>
            </a:r>
            <a:r>
              <a:rPr lang="en-US" dirty="0"/>
              <a:t>: las </a:t>
            </a:r>
            <a:r>
              <a:rPr lang="en-US" dirty="0" err="1"/>
              <a:t>neuronas</a:t>
            </a:r>
            <a:r>
              <a:rPr lang="en-US" dirty="0"/>
              <a:t> </a:t>
            </a:r>
            <a:r>
              <a:rPr lang="en-US" dirty="0" err="1"/>
              <a:t>PREgl</a:t>
            </a:r>
            <a:r>
              <a:rPr lang="en-US" dirty="0"/>
              <a:t> </a:t>
            </a:r>
            <a:r>
              <a:rPr lang="en-US" dirty="0" err="1"/>
              <a:t>eferentes</a:t>
            </a:r>
            <a:r>
              <a:rPr lang="en-US" dirty="0"/>
              <a:t> se </a:t>
            </a:r>
            <a:r>
              <a:rPr lang="en-US" dirty="0" err="1"/>
              <a:t>encuentran</a:t>
            </a:r>
            <a:r>
              <a:rPr lang="en-US" dirty="0"/>
              <a:t> </a:t>
            </a:r>
            <a:r>
              <a:rPr lang="en-US" dirty="0" err="1"/>
              <a:t>en</a:t>
            </a:r>
            <a:r>
              <a:rPr lang="en-US" dirty="0"/>
              <a:t> la </a:t>
            </a:r>
            <a:r>
              <a:rPr lang="en-US" dirty="0" err="1"/>
              <a:t>columna</a:t>
            </a:r>
            <a:r>
              <a:rPr lang="en-US" dirty="0"/>
              <a:t> intermediolateral de la ME S2-S4 y </a:t>
            </a:r>
            <a:r>
              <a:rPr lang="en-US" dirty="0" err="1"/>
              <a:t>hacen</a:t>
            </a:r>
            <a:r>
              <a:rPr lang="en-US" dirty="0"/>
              <a:t> </a:t>
            </a:r>
            <a:r>
              <a:rPr lang="en-US" dirty="0" err="1"/>
              <a:t>sinapsis</a:t>
            </a:r>
            <a:r>
              <a:rPr lang="en-US" dirty="0"/>
              <a:t> </a:t>
            </a:r>
            <a:r>
              <a:rPr lang="en-US" dirty="0" err="1"/>
              <a:t>en</a:t>
            </a:r>
            <a:r>
              <a:rPr lang="en-US" dirty="0"/>
              <a:t> </a:t>
            </a:r>
            <a:r>
              <a:rPr lang="en-US" dirty="0" err="1"/>
              <a:t>los</a:t>
            </a:r>
            <a:r>
              <a:rPr lang="en-US" dirty="0"/>
              <a:t> </a:t>
            </a:r>
            <a:r>
              <a:rPr lang="en-US" dirty="0" err="1"/>
              <a:t>gl</a:t>
            </a:r>
            <a:r>
              <a:rPr lang="en-US" dirty="0"/>
              <a:t> del </a:t>
            </a:r>
            <a:r>
              <a:rPr lang="en-US" dirty="0" err="1"/>
              <a:t>plexo</a:t>
            </a:r>
            <a:r>
              <a:rPr lang="en-US" dirty="0"/>
              <a:t> </a:t>
            </a:r>
            <a:r>
              <a:rPr lang="en-US" dirty="0" err="1"/>
              <a:t>pélvico</a:t>
            </a:r>
            <a:r>
              <a:rPr lang="en-US" dirty="0"/>
              <a:t> o </a:t>
            </a:r>
            <a:r>
              <a:rPr lang="en-US" dirty="0" err="1"/>
              <a:t>en</a:t>
            </a:r>
            <a:r>
              <a:rPr lang="en-US" dirty="0"/>
              <a:t> </a:t>
            </a:r>
            <a:r>
              <a:rPr lang="en-US" dirty="0" err="1"/>
              <a:t>gl</a:t>
            </a:r>
            <a:r>
              <a:rPr lang="en-US" dirty="0"/>
              <a:t> </a:t>
            </a:r>
            <a:r>
              <a:rPr lang="en-US" dirty="0" err="1"/>
              <a:t>intramurales</a:t>
            </a:r>
            <a:r>
              <a:rPr lang="en-US" dirty="0"/>
              <a:t> de la </a:t>
            </a:r>
            <a:r>
              <a:rPr lang="en-US" dirty="0" err="1"/>
              <a:t>vejiga</a:t>
            </a:r>
            <a:r>
              <a:rPr lang="en-US" dirty="0"/>
              <a:t> y </a:t>
            </a:r>
            <a:r>
              <a:rPr lang="en-US" dirty="0" err="1"/>
              <a:t>uretra</a:t>
            </a:r>
            <a:r>
              <a:rPr lang="en-US" dirty="0"/>
              <a:t>. De </a:t>
            </a:r>
            <a:r>
              <a:rPr lang="en-US" dirty="0" err="1"/>
              <a:t>estos</a:t>
            </a:r>
            <a:r>
              <a:rPr lang="en-US" dirty="0"/>
              <a:t> </a:t>
            </a:r>
            <a:r>
              <a:rPr lang="en-US" dirty="0" err="1"/>
              <a:t>gl</a:t>
            </a:r>
            <a:r>
              <a:rPr lang="en-US" dirty="0"/>
              <a:t> se </a:t>
            </a:r>
            <a:r>
              <a:rPr lang="en-US" dirty="0" err="1"/>
              <a:t>originan</a:t>
            </a:r>
            <a:r>
              <a:rPr lang="en-US" dirty="0"/>
              <a:t> las </a:t>
            </a:r>
            <a:r>
              <a:rPr lang="en-US" dirty="0" err="1"/>
              <a:t>neuronas</a:t>
            </a:r>
            <a:r>
              <a:rPr lang="en-US" dirty="0"/>
              <a:t> </a:t>
            </a:r>
            <a:r>
              <a:rPr lang="en-US" dirty="0" err="1"/>
              <a:t>posgl</a:t>
            </a:r>
            <a:r>
              <a:rPr lang="en-US" dirty="0"/>
              <a:t>.</a:t>
            </a:r>
          </a:p>
          <a:p>
            <a:r>
              <a:rPr lang="en-US" dirty="0"/>
              <a:t>Los NTs que se </a:t>
            </a:r>
            <a:r>
              <a:rPr lang="en-US" dirty="0" err="1"/>
              <a:t>utilizan</a:t>
            </a:r>
            <a:r>
              <a:rPr lang="en-US" dirty="0"/>
              <a:t> son Ach para </a:t>
            </a:r>
            <a:r>
              <a:rPr lang="en-US" dirty="0" err="1"/>
              <a:t>todas</a:t>
            </a:r>
            <a:r>
              <a:rPr lang="en-US" dirty="0"/>
              <a:t> las </a:t>
            </a:r>
            <a:r>
              <a:rPr lang="en-US" dirty="0" err="1"/>
              <a:t>neuronas</a:t>
            </a:r>
            <a:r>
              <a:rPr lang="en-US" dirty="0"/>
              <a:t> </a:t>
            </a:r>
            <a:r>
              <a:rPr lang="en-US" dirty="0" err="1"/>
              <a:t>PREgl</a:t>
            </a:r>
            <a:r>
              <a:rPr lang="en-US" dirty="0"/>
              <a:t> y para las </a:t>
            </a:r>
            <a:r>
              <a:rPr lang="en-US" dirty="0" err="1"/>
              <a:t>POSTgl</a:t>
            </a:r>
            <a:r>
              <a:rPr lang="en-US" dirty="0"/>
              <a:t>:</a:t>
            </a:r>
          </a:p>
          <a:p>
            <a:r>
              <a:rPr lang="en-US" dirty="0"/>
              <a:t>- Ach: </a:t>
            </a:r>
            <a:r>
              <a:rPr lang="en-US" dirty="0" err="1"/>
              <a:t>estimula</a:t>
            </a:r>
            <a:r>
              <a:rPr lang="en-US" dirty="0"/>
              <a:t> a </a:t>
            </a:r>
            <a:r>
              <a:rPr lang="en-US" dirty="0" err="1"/>
              <a:t>los</a:t>
            </a:r>
            <a:r>
              <a:rPr lang="en-US" dirty="0"/>
              <a:t> </a:t>
            </a:r>
            <a:r>
              <a:rPr lang="en-US" dirty="0" err="1"/>
              <a:t>receptores</a:t>
            </a:r>
            <a:r>
              <a:rPr lang="en-US" dirty="0"/>
              <a:t> </a:t>
            </a:r>
            <a:r>
              <a:rPr lang="en-US" dirty="0" err="1"/>
              <a:t>muscarinicos</a:t>
            </a:r>
            <a:r>
              <a:rPr lang="en-US" dirty="0"/>
              <a:t> y </a:t>
            </a:r>
            <a:r>
              <a:rPr lang="en-US" dirty="0" err="1"/>
              <a:t>purignericos</a:t>
            </a:r>
            <a:r>
              <a:rPr lang="en-US" dirty="0"/>
              <a:t> </a:t>
            </a:r>
            <a:r>
              <a:rPr lang="en-US" dirty="0">
                <a:sym typeface="Wingdings" pitchFamily="2" charset="2"/>
              </a:rPr>
              <a:t> </a:t>
            </a:r>
            <a:r>
              <a:rPr lang="en-US" dirty="0" err="1">
                <a:sym typeface="Wingdings" pitchFamily="2" charset="2"/>
              </a:rPr>
              <a:t>contraccion</a:t>
            </a:r>
            <a:r>
              <a:rPr lang="en-US" dirty="0">
                <a:sym typeface="Wingdings" pitchFamily="2" charset="2"/>
              </a:rPr>
              <a:t> vesical</a:t>
            </a:r>
          </a:p>
          <a:p>
            <a:r>
              <a:rPr lang="en-US" dirty="0" err="1">
                <a:sym typeface="Wingdings" pitchFamily="2" charset="2"/>
              </a:rPr>
              <a:t>Oxido</a:t>
            </a:r>
            <a:r>
              <a:rPr lang="en-US" dirty="0">
                <a:sym typeface="Wingdings" pitchFamily="2" charset="2"/>
              </a:rPr>
              <a:t> </a:t>
            </a:r>
            <a:r>
              <a:rPr lang="en-US" dirty="0" err="1">
                <a:sym typeface="Wingdings" pitchFamily="2" charset="2"/>
              </a:rPr>
              <a:t>nitrico</a:t>
            </a:r>
            <a:r>
              <a:rPr lang="en-US" dirty="0">
                <a:sym typeface="Wingdings" pitchFamily="2" charset="2"/>
              </a:rPr>
              <a:t>: que a </a:t>
            </a:r>
            <a:r>
              <a:rPr lang="en-US" dirty="0" err="1">
                <a:sym typeface="Wingdings" pitchFamily="2" charset="2"/>
              </a:rPr>
              <a:t>través</a:t>
            </a:r>
            <a:r>
              <a:rPr lang="en-US" dirty="0">
                <a:sym typeface="Wingdings" pitchFamily="2" charset="2"/>
              </a:rPr>
              <a:t> del </a:t>
            </a:r>
            <a:r>
              <a:rPr lang="en-US" dirty="0" err="1">
                <a:sym typeface="Wingdings" pitchFamily="2" charset="2"/>
              </a:rPr>
              <a:t>GMPc</a:t>
            </a:r>
            <a:r>
              <a:rPr lang="en-US" dirty="0">
                <a:sym typeface="Wingdings" pitchFamily="2" charset="2"/>
              </a:rPr>
              <a:t> produce </a:t>
            </a:r>
            <a:r>
              <a:rPr lang="en-US" dirty="0" err="1">
                <a:sym typeface="Wingdings" pitchFamily="2" charset="2"/>
              </a:rPr>
              <a:t>relajación</a:t>
            </a:r>
            <a:r>
              <a:rPr lang="en-US" dirty="0">
                <a:sym typeface="Wingdings" pitchFamily="2" charset="2"/>
              </a:rPr>
              <a:t> del </a:t>
            </a:r>
            <a:r>
              <a:rPr lang="en-US" dirty="0" err="1">
                <a:sym typeface="Wingdings" pitchFamily="2" charset="2"/>
              </a:rPr>
              <a:t>ms</a:t>
            </a:r>
            <a:r>
              <a:rPr lang="en-US" dirty="0">
                <a:sym typeface="Wingdings" pitchFamily="2" charset="2"/>
              </a:rPr>
              <a:t> </a:t>
            </a:r>
            <a:r>
              <a:rPr lang="en-US" dirty="0" err="1">
                <a:sym typeface="Wingdings" pitchFamily="2" charset="2"/>
              </a:rPr>
              <a:t>liso</a:t>
            </a:r>
            <a:r>
              <a:rPr lang="en-US" dirty="0">
                <a:sym typeface="Wingdings" pitchFamily="2" charset="2"/>
              </a:rPr>
              <a:t> de la </a:t>
            </a:r>
            <a:r>
              <a:rPr lang="en-US" dirty="0" err="1">
                <a:sym typeface="Wingdings" pitchFamily="2" charset="2"/>
              </a:rPr>
              <a:t>uretra</a:t>
            </a:r>
            <a:endParaRPr lang="en-US" dirty="0">
              <a:sym typeface="Wingdings" pitchFamily="2" charset="2"/>
            </a:endParaRPr>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10</a:t>
            </a:fld>
            <a:endParaRPr lang="en-US"/>
          </a:p>
        </p:txBody>
      </p:sp>
    </p:spTree>
    <p:extLst>
      <p:ext uri="{BB962C8B-B14F-4D97-AF65-F5344CB8AC3E}">
        <p14:creationId xmlns:p14="http://schemas.microsoft.com/office/powerpoint/2010/main" val="171397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Respuesta </a:t>
            </a:r>
            <a:r>
              <a:rPr lang="en-GB" dirty="0" err="1"/>
              <a:t>correcta</a:t>
            </a:r>
            <a:r>
              <a:rPr lang="en-GB" dirty="0"/>
              <a:t>: B</a:t>
            </a:r>
          </a:p>
          <a:p>
            <a:r>
              <a:rPr lang="en-GB" dirty="0"/>
              <a:t>Vía </a:t>
            </a:r>
            <a:r>
              <a:rPr lang="en-GB" dirty="0" err="1"/>
              <a:t>simpática</a:t>
            </a:r>
            <a:r>
              <a:rPr lang="en-GB" dirty="0"/>
              <a:t>: </a:t>
            </a:r>
            <a:r>
              <a:rPr lang="el-GR" dirty="0"/>
              <a:t>β </a:t>
            </a:r>
            <a:r>
              <a:rPr lang="en-GB" dirty="0" err="1"/>
              <a:t>relaja</a:t>
            </a:r>
            <a:r>
              <a:rPr lang="en-GB" dirty="0"/>
              <a:t> detrusor, </a:t>
            </a:r>
            <a:r>
              <a:rPr lang="el-GR" dirty="0"/>
              <a:t>α </a:t>
            </a:r>
            <a:r>
              <a:rPr lang="en-GB" dirty="0" err="1"/>
              <a:t>contrae</a:t>
            </a:r>
            <a:r>
              <a:rPr lang="en-GB" dirty="0"/>
              <a:t> </a:t>
            </a:r>
            <a:r>
              <a:rPr lang="en-GB" dirty="0" err="1"/>
              <a:t>cuello</a:t>
            </a:r>
            <a:r>
              <a:rPr lang="en-GB" dirty="0"/>
              <a:t>.</a:t>
            </a:r>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12</a:t>
            </a:fld>
            <a:endParaRPr lang="en-US"/>
          </a:p>
        </p:txBody>
      </p:sp>
    </p:spTree>
    <p:extLst>
      <p:ext uri="{BB962C8B-B14F-4D97-AF65-F5344CB8AC3E}">
        <p14:creationId xmlns:p14="http://schemas.microsoft.com/office/powerpoint/2010/main" val="744192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13</a:t>
            </a:fld>
            <a:endParaRPr lang="en-US"/>
          </a:p>
        </p:txBody>
      </p:sp>
    </p:spTree>
    <p:extLst>
      <p:ext uri="{BB962C8B-B14F-4D97-AF65-F5344CB8AC3E}">
        <p14:creationId xmlns:p14="http://schemas.microsoft.com/office/powerpoint/2010/main" val="71405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dirty="0" err="1"/>
              <a:t>Aferencias</a:t>
            </a:r>
            <a:r>
              <a:rPr lang="en-US" dirty="0"/>
              <a:t>: </a:t>
            </a:r>
            <a:r>
              <a:rPr lang="en-US" dirty="0" err="1"/>
              <a:t>neuronas</a:t>
            </a:r>
            <a:r>
              <a:rPr lang="en-US" dirty="0"/>
              <a:t> </a:t>
            </a:r>
            <a:r>
              <a:rPr lang="en-US" dirty="0" err="1"/>
              <a:t>aferentes</a:t>
            </a:r>
            <a:r>
              <a:rPr lang="en-US" dirty="0"/>
              <a:t> del </a:t>
            </a:r>
            <a:r>
              <a:rPr lang="en-US" dirty="0" err="1"/>
              <a:t>SNSomático</a:t>
            </a:r>
            <a:r>
              <a:rPr lang="en-US" dirty="0"/>
              <a:t> </a:t>
            </a:r>
            <a:r>
              <a:rPr lang="en-US" dirty="0" err="1"/>
              <a:t>tienen</a:t>
            </a:r>
            <a:r>
              <a:rPr lang="en-US" dirty="0"/>
              <a:t> </a:t>
            </a:r>
            <a:r>
              <a:rPr lang="en-US" dirty="0" err="1"/>
              <a:t>su</a:t>
            </a:r>
            <a:r>
              <a:rPr lang="en-US" dirty="0"/>
              <a:t> </a:t>
            </a:r>
            <a:r>
              <a:rPr lang="en-US" dirty="0" err="1"/>
              <a:t>cuerpo</a:t>
            </a:r>
            <a:r>
              <a:rPr lang="en-US" dirty="0"/>
              <a:t> </a:t>
            </a:r>
            <a:r>
              <a:rPr lang="en-US" dirty="0" err="1"/>
              <a:t>celular</a:t>
            </a:r>
            <a:r>
              <a:rPr lang="en-US" dirty="0"/>
              <a:t> </a:t>
            </a:r>
            <a:r>
              <a:rPr lang="en-US" dirty="0" err="1"/>
              <a:t>en</a:t>
            </a:r>
            <a:r>
              <a:rPr lang="en-US" dirty="0"/>
              <a:t> </a:t>
            </a:r>
            <a:r>
              <a:rPr lang="en-US" dirty="0" err="1"/>
              <a:t>los</a:t>
            </a:r>
            <a:r>
              <a:rPr lang="en-US" dirty="0"/>
              <a:t> </a:t>
            </a:r>
            <a:r>
              <a:rPr lang="en-US" dirty="0" err="1"/>
              <a:t>gl</a:t>
            </a:r>
            <a:r>
              <a:rPr lang="en-US" dirty="0"/>
              <a:t> de la </a:t>
            </a:r>
            <a:r>
              <a:rPr lang="en-US" dirty="0" err="1"/>
              <a:t>raiz</a:t>
            </a:r>
            <a:r>
              <a:rPr lang="en-US" dirty="0"/>
              <a:t> dorsal S2-S4</a:t>
            </a:r>
          </a:p>
          <a:p>
            <a:r>
              <a:rPr lang="en-US" dirty="0"/>
              <a:t>- </a:t>
            </a:r>
            <a:r>
              <a:rPr lang="en-US" dirty="0" err="1"/>
              <a:t>Eferencias</a:t>
            </a:r>
            <a:r>
              <a:rPr lang="en-US" dirty="0"/>
              <a:t>: </a:t>
            </a:r>
            <a:r>
              <a:rPr lang="en-US" dirty="0" err="1"/>
              <a:t>residen</a:t>
            </a:r>
            <a:r>
              <a:rPr lang="en-US" dirty="0"/>
              <a:t> </a:t>
            </a:r>
            <a:r>
              <a:rPr lang="en-US" dirty="0" err="1"/>
              <a:t>en</a:t>
            </a:r>
            <a:r>
              <a:rPr lang="en-US" dirty="0"/>
              <a:t> </a:t>
            </a:r>
            <a:r>
              <a:rPr lang="en-US" dirty="0" err="1"/>
              <a:t>el</a:t>
            </a:r>
            <a:r>
              <a:rPr lang="en-US" dirty="0"/>
              <a:t> </a:t>
            </a:r>
            <a:r>
              <a:rPr lang="en-US" dirty="0" err="1"/>
              <a:t>asta</a:t>
            </a:r>
            <a:r>
              <a:rPr lang="en-US" dirty="0"/>
              <a:t> anterior de la ME S2-S4 (</a:t>
            </a:r>
            <a:r>
              <a:rPr lang="en-US" dirty="0" err="1"/>
              <a:t>Núcleo</a:t>
            </a:r>
            <a:r>
              <a:rPr lang="en-US" dirty="0"/>
              <a:t> de </a:t>
            </a:r>
            <a:r>
              <a:rPr lang="en-US" dirty="0" err="1"/>
              <a:t>Onuf</a:t>
            </a:r>
            <a:r>
              <a:rPr lang="en-US" dirty="0"/>
              <a:t>)</a:t>
            </a:r>
          </a:p>
          <a:p>
            <a:r>
              <a:rPr lang="en-US" dirty="0"/>
              <a:t>- </a:t>
            </a:r>
            <a:r>
              <a:rPr lang="en-US" dirty="0" err="1"/>
              <a:t>Inervan</a:t>
            </a:r>
            <a:r>
              <a:rPr lang="en-US" dirty="0"/>
              <a:t>: </a:t>
            </a:r>
            <a:r>
              <a:rPr lang="en-US" dirty="0" err="1"/>
              <a:t>el</a:t>
            </a:r>
            <a:r>
              <a:rPr lang="en-US" dirty="0"/>
              <a:t> </a:t>
            </a:r>
            <a:r>
              <a:rPr lang="en-US" dirty="0" err="1"/>
              <a:t>esfínter</a:t>
            </a:r>
            <a:r>
              <a:rPr lang="en-US" dirty="0"/>
              <a:t> </a:t>
            </a:r>
            <a:r>
              <a:rPr lang="en-US" dirty="0" err="1"/>
              <a:t>uretral</a:t>
            </a:r>
            <a:r>
              <a:rPr lang="en-US" dirty="0"/>
              <a:t> </a:t>
            </a:r>
            <a:r>
              <a:rPr lang="en-US" dirty="0" err="1"/>
              <a:t>externo</a:t>
            </a:r>
            <a:r>
              <a:rPr lang="en-US" dirty="0"/>
              <a:t> a </a:t>
            </a:r>
            <a:r>
              <a:rPr lang="en-US" dirty="0" err="1"/>
              <a:t>través</a:t>
            </a:r>
            <a:r>
              <a:rPr lang="en-US" dirty="0"/>
              <a:t> del n. </a:t>
            </a:r>
            <a:r>
              <a:rPr lang="en-US" dirty="0" err="1"/>
              <a:t>pudendo</a:t>
            </a:r>
            <a:r>
              <a:rPr lang="en-US" dirty="0"/>
              <a:t> </a:t>
            </a:r>
          </a:p>
          <a:p>
            <a:r>
              <a:rPr lang="en-US" dirty="0"/>
              <a:t>- NT: </a:t>
            </a:r>
            <a:r>
              <a:rPr lang="en-US" dirty="0" err="1"/>
              <a:t>liberan</a:t>
            </a:r>
            <a:r>
              <a:rPr lang="en-US" dirty="0"/>
              <a:t> Ach que produce la </a:t>
            </a:r>
            <a:r>
              <a:rPr lang="en-US" dirty="0" err="1"/>
              <a:t>contracción</a:t>
            </a:r>
            <a:r>
              <a:rPr lang="en-US" dirty="0"/>
              <a:t> muscular del </a:t>
            </a:r>
            <a:r>
              <a:rPr lang="en-US" dirty="0" err="1"/>
              <a:t>esfínter</a:t>
            </a:r>
            <a:r>
              <a:rPr lang="en-US" dirty="0"/>
              <a:t> </a:t>
            </a:r>
            <a:r>
              <a:rPr lang="en-US" dirty="0" err="1"/>
              <a:t>externo</a:t>
            </a:r>
            <a:r>
              <a:rPr lang="en-US" dirty="0"/>
              <a:t> o </a:t>
            </a:r>
            <a:r>
              <a:rPr lang="en-US" dirty="0" err="1"/>
              <a:t>estriado</a:t>
            </a:r>
            <a:endParaRPr lang="en-US" dirty="0"/>
          </a:p>
          <a:p>
            <a:endParaRPr lang="en-US" dirty="0"/>
          </a:p>
        </p:txBody>
      </p:sp>
      <p:sp>
        <p:nvSpPr>
          <p:cNvPr id="4" name="Slide Number Placeholder 3"/>
          <p:cNvSpPr>
            <a:spLocks noGrp="1"/>
          </p:cNvSpPr>
          <p:nvPr>
            <p:ph type="sldNum" sz="quarter" idx="5"/>
          </p:nvPr>
        </p:nvSpPr>
        <p:spPr/>
        <p:txBody>
          <a:bodyPr/>
          <a:lstStyle/>
          <a:p>
            <a:fld id="{843160B0-6628-2B49-B02B-3362A2745D21}" type="slidenum">
              <a:rPr lang="en-US" smtClean="0"/>
              <a:t>14</a:t>
            </a:fld>
            <a:endParaRPr lang="en-US"/>
          </a:p>
        </p:txBody>
      </p:sp>
    </p:spTree>
    <p:extLst>
      <p:ext uri="{BB962C8B-B14F-4D97-AF65-F5344CB8AC3E}">
        <p14:creationId xmlns:p14="http://schemas.microsoft.com/office/powerpoint/2010/main" val="2379800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3CBC49-7605-9321-096C-9C1F8028184D}"/>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E3845853-BF3C-C132-B287-C93EEE0B62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AEE6C0A0-F96B-7D33-F7FD-8F326D6C3A88}"/>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5" name="Marcador de pie de página 4">
            <a:extLst>
              <a:ext uri="{FF2B5EF4-FFF2-40B4-BE49-F238E27FC236}">
                <a16:creationId xmlns:a16="http://schemas.microsoft.com/office/drawing/2014/main" id="{F7C28C91-9F64-47A9-699C-A911A301ACD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EA8F574-4D0F-9784-3A73-506809EA6A43}"/>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2776735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0D2DF4-1BDF-F874-CF9B-F9DA8E7EF0E7}"/>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6A1E11A6-8249-9A91-ED21-50D29347E065}"/>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37FF66E-77BC-9657-8E38-A4CFC68843E9}"/>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5" name="Marcador de pie de página 4">
            <a:extLst>
              <a:ext uri="{FF2B5EF4-FFF2-40B4-BE49-F238E27FC236}">
                <a16:creationId xmlns:a16="http://schemas.microsoft.com/office/drawing/2014/main" id="{E25AC4B3-9A76-2240-B5DB-FC1FA2680BD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32EB660F-68F7-E953-AA6E-DC80AFB3EFC6}"/>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711815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0E033AF-79B1-D510-6CE8-BA74302DF3B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E325AEA-FBAB-779E-6788-9F580C51BDB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E13EDBD-20CC-03DF-0ED9-7905E1384297}"/>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5" name="Marcador de pie de página 4">
            <a:extLst>
              <a:ext uri="{FF2B5EF4-FFF2-40B4-BE49-F238E27FC236}">
                <a16:creationId xmlns:a16="http://schemas.microsoft.com/office/drawing/2014/main" id="{5B766D9A-B1C6-CD2E-F4CE-F585B5AEAE8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BB78722-E60F-C016-F090-308DA4AE5A30}"/>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1836890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EAD7DA-9E32-DCBC-E762-E35A18687A0A}"/>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6C1D06A-916A-954E-0A1E-2C00350CE26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DD2038A-F328-26EB-4AE2-9CB7C988110D}"/>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5" name="Marcador de pie de página 4">
            <a:extLst>
              <a:ext uri="{FF2B5EF4-FFF2-40B4-BE49-F238E27FC236}">
                <a16:creationId xmlns:a16="http://schemas.microsoft.com/office/drawing/2014/main" id="{B6356524-A7E2-4726-D808-EB36B178EFC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76092E9-4298-B98A-0D31-4A24E9B8A3B0}"/>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2454776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EE120D-E6FC-A38A-64A5-9B1E3ECBD99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CFA291AB-8783-4728-721D-38F0BAABA5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1B216C0D-ED77-A3FB-1229-FCE39EA1D981}"/>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5" name="Marcador de pie de página 4">
            <a:extLst>
              <a:ext uri="{FF2B5EF4-FFF2-40B4-BE49-F238E27FC236}">
                <a16:creationId xmlns:a16="http://schemas.microsoft.com/office/drawing/2014/main" id="{5AB57139-F468-1448-0486-6D9CBEDA5E6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520D690-EC57-B98E-4FC2-2FB8FFDF7AB5}"/>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879017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CE85C2-83BE-42D5-3DE7-92680ABA9BB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28C87756-A933-E82D-66D2-B7646A49424E}"/>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73755375-16C8-5574-695A-60D9DBCF9684}"/>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38BD1AE7-070A-4A52-2987-A4853B6D0E34}"/>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6" name="Marcador de pie de página 5">
            <a:extLst>
              <a:ext uri="{FF2B5EF4-FFF2-40B4-BE49-F238E27FC236}">
                <a16:creationId xmlns:a16="http://schemas.microsoft.com/office/drawing/2014/main" id="{3C7B5E17-350C-E2E2-5410-8E4302A0B6BD}"/>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E898C57B-CBCC-7C3F-7CBD-E81162A92E86}"/>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3239816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E97D60-8BC1-58BC-EBAA-A847A8A0D497}"/>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1FB6BDD4-115F-D8CA-0064-ECB7BF97F3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E4B1A95-FEA0-BB80-B80F-26BEEB8DA97A}"/>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A56F57FD-C18D-ACC2-3E26-383399C22D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A6800B8-5A89-3659-6E0D-598FCDD46A9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4F8537C3-07D6-7906-D16B-4676D05400A1}"/>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8" name="Marcador de pie de página 7">
            <a:extLst>
              <a:ext uri="{FF2B5EF4-FFF2-40B4-BE49-F238E27FC236}">
                <a16:creationId xmlns:a16="http://schemas.microsoft.com/office/drawing/2014/main" id="{B3A1AD1D-88D5-66CE-89A5-484E55BFB8B5}"/>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FEC0268-5B04-C8F4-0F08-B903C06887F6}"/>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1757224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8136F6-0B7C-66A0-7490-DD40388E42E0}"/>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C699C591-53E2-DF74-1E1F-07C78987042D}"/>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4" name="Marcador de pie de página 3">
            <a:extLst>
              <a:ext uri="{FF2B5EF4-FFF2-40B4-BE49-F238E27FC236}">
                <a16:creationId xmlns:a16="http://schemas.microsoft.com/office/drawing/2014/main" id="{39929033-2E7A-B7AD-B61B-FE14C5A942A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9DCF8589-B67A-C76B-CC09-C3D5DEAC6D12}"/>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2088566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B4D3460-FFE7-958F-586B-9BFFE2262005}"/>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3" name="Marcador de pie de página 2">
            <a:extLst>
              <a:ext uri="{FF2B5EF4-FFF2-40B4-BE49-F238E27FC236}">
                <a16:creationId xmlns:a16="http://schemas.microsoft.com/office/drawing/2014/main" id="{9AC7C810-2F7B-0E61-0932-43886D411437}"/>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7EF72DF8-3C27-38CD-66C8-F539B84E96C4}"/>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3805121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6E0C21-787F-3576-60BF-41F38D1E581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F53A38E-F1C1-EAA3-9611-20908E1835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6F41D63B-308D-8003-BEE0-A63ED30DBD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8322E35-CA04-8648-B602-186061FDABC1}"/>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6" name="Marcador de pie de página 5">
            <a:extLst>
              <a:ext uri="{FF2B5EF4-FFF2-40B4-BE49-F238E27FC236}">
                <a16:creationId xmlns:a16="http://schemas.microsoft.com/office/drawing/2014/main" id="{6AF2AD8B-628E-8C0A-EF2B-45DC0C2E029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B86A8814-8522-4E64-84AB-60E849BB3015}"/>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3158111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224CEB-E003-1967-83B1-2B64CDA46B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A96F0B3A-AFB6-2A9B-AFDE-336FA49D16A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36A433E2-36AB-533F-1FFC-1B80458AA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6D34FF4-3D2F-D8B2-018E-604F65121FEC}"/>
              </a:ext>
            </a:extLst>
          </p:cNvPr>
          <p:cNvSpPr>
            <a:spLocks noGrp="1"/>
          </p:cNvSpPr>
          <p:nvPr>
            <p:ph type="dt" sz="half" idx="10"/>
          </p:nvPr>
        </p:nvSpPr>
        <p:spPr/>
        <p:txBody>
          <a:bodyPr/>
          <a:lstStyle/>
          <a:p>
            <a:fld id="{29CA1614-DD6B-49CD-A247-1937CF1361F0}" type="datetimeFigureOut">
              <a:rPr lang="es-ES" smtClean="0"/>
              <a:t>1/11/25</a:t>
            </a:fld>
            <a:endParaRPr lang="es-ES"/>
          </a:p>
        </p:txBody>
      </p:sp>
      <p:sp>
        <p:nvSpPr>
          <p:cNvPr id="6" name="Marcador de pie de página 5">
            <a:extLst>
              <a:ext uri="{FF2B5EF4-FFF2-40B4-BE49-F238E27FC236}">
                <a16:creationId xmlns:a16="http://schemas.microsoft.com/office/drawing/2014/main" id="{9B13E818-AD0A-28D0-0396-8BE68DAFC068}"/>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9FE13F74-ADC1-893E-6E3F-5BEE44303236}"/>
              </a:ext>
            </a:extLst>
          </p:cNvPr>
          <p:cNvSpPr>
            <a:spLocks noGrp="1"/>
          </p:cNvSpPr>
          <p:nvPr>
            <p:ph type="sldNum" sz="quarter" idx="12"/>
          </p:nvPr>
        </p:nvSpPr>
        <p:spPr/>
        <p:txBody>
          <a:bodyPr/>
          <a:lstStyle/>
          <a:p>
            <a:fld id="{36BD1267-2AD3-46E6-83C0-5C61011B653A}" type="slidenum">
              <a:rPr lang="es-ES" smtClean="0"/>
              <a:t>‹#›</a:t>
            </a:fld>
            <a:endParaRPr lang="es-ES"/>
          </a:p>
        </p:txBody>
      </p:sp>
    </p:spTree>
    <p:extLst>
      <p:ext uri="{BB962C8B-B14F-4D97-AF65-F5344CB8AC3E}">
        <p14:creationId xmlns:p14="http://schemas.microsoft.com/office/powerpoint/2010/main" val="1473879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CBE11EA-2C2C-191D-437B-F861E40D44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FCA2EAAE-1478-C957-FDA7-BF09147979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1703E5F-70FD-20E0-0E34-4C1ABE445D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CA1614-DD6B-49CD-A247-1937CF1361F0}" type="datetimeFigureOut">
              <a:rPr lang="es-ES" smtClean="0"/>
              <a:t>1/11/25</a:t>
            </a:fld>
            <a:endParaRPr lang="es-ES"/>
          </a:p>
        </p:txBody>
      </p:sp>
      <p:sp>
        <p:nvSpPr>
          <p:cNvPr id="5" name="Marcador de pie de página 4">
            <a:extLst>
              <a:ext uri="{FF2B5EF4-FFF2-40B4-BE49-F238E27FC236}">
                <a16:creationId xmlns:a16="http://schemas.microsoft.com/office/drawing/2014/main" id="{4C6E6E05-48B7-BC6E-B500-FE11275AE2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AD2FE8F6-C5E1-F0AC-B1BC-F784D90754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BD1267-2AD3-46E6-83C0-5C61011B653A}" type="slidenum">
              <a:rPr lang="es-ES" smtClean="0"/>
              <a:t>‹#›</a:t>
            </a:fld>
            <a:endParaRPr lang="es-ES"/>
          </a:p>
        </p:txBody>
      </p:sp>
    </p:spTree>
    <p:extLst>
      <p:ext uri="{BB962C8B-B14F-4D97-AF65-F5344CB8AC3E}">
        <p14:creationId xmlns:p14="http://schemas.microsoft.com/office/powerpoint/2010/main" val="30040900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CF267336-9CDD-A3F2-82DB-C8534B4D79AB}"/>
              </a:ext>
            </a:extLst>
          </p:cNvPr>
          <p:cNvSpPr>
            <a:spLocks noGrp="1"/>
          </p:cNvSpPr>
          <p:nvPr>
            <p:ph type="subTitle" idx="1"/>
          </p:nvPr>
        </p:nvSpPr>
        <p:spPr>
          <a:xfrm>
            <a:off x="6237668" y="2694961"/>
            <a:ext cx="5533622" cy="3100531"/>
          </a:xfrm>
        </p:spPr>
        <p:txBody>
          <a:bodyPr>
            <a:normAutofit fontScale="77500" lnSpcReduction="20000"/>
          </a:bodyPr>
          <a:lstStyle/>
          <a:p>
            <a:pPr>
              <a:lnSpc>
                <a:spcPct val="170000"/>
              </a:lnSpc>
            </a:pPr>
            <a:r>
              <a:rPr lang="es-ES" sz="3300" i="1" dirty="0">
                <a:solidFill>
                  <a:srgbClr val="002060"/>
                </a:solidFill>
                <a:latin typeface="Verdana" panose="020B0604030504040204" pitchFamily="34" charset="0"/>
                <a:ea typeface="Verdana" panose="020B0604030504040204" pitchFamily="34" charset="0"/>
                <a:cs typeface="Verdana" panose="020B0604030504040204" pitchFamily="34" charset="0"/>
              </a:rPr>
              <a:t>LA NEUROUROLOGÍA EXPLICADA EN 15 MINUTOS…</a:t>
            </a:r>
          </a:p>
          <a:p>
            <a:endParaRPr lang="es-ES"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endParaRPr lang="es-ES"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endParaRPr lang="es-ES"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r>
              <a:rPr lang="es-ES" dirty="0">
                <a:solidFill>
                  <a:srgbClr val="002060"/>
                </a:solidFill>
                <a:latin typeface="Verdana" panose="020B0604030504040204" pitchFamily="34" charset="0"/>
                <a:ea typeface="Verdana" panose="020B0604030504040204" pitchFamily="34" charset="0"/>
                <a:cs typeface="Verdana" panose="020B0604030504040204" pitchFamily="34" charset="0"/>
              </a:rPr>
              <a:t>Elena Seguí Moya, MD, FEBU</a:t>
            </a:r>
          </a:p>
          <a:p>
            <a:r>
              <a:rPr lang="es-ES" dirty="0">
                <a:solidFill>
                  <a:srgbClr val="002060"/>
                </a:solidFill>
                <a:latin typeface="Verdana" panose="020B0604030504040204" pitchFamily="34" charset="0"/>
                <a:ea typeface="Verdana" panose="020B0604030504040204" pitchFamily="34" charset="0"/>
                <a:cs typeface="Verdana" panose="020B0604030504040204" pitchFamily="34" charset="0"/>
              </a:rPr>
              <a:t>Hospital </a:t>
            </a:r>
            <a:r>
              <a:rPr lang="es-ES" dirty="0" err="1">
                <a:solidFill>
                  <a:srgbClr val="002060"/>
                </a:solidFill>
                <a:latin typeface="Verdana" panose="020B0604030504040204" pitchFamily="34" charset="0"/>
                <a:ea typeface="Verdana" panose="020B0604030504040204" pitchFamily="34" charset="0"/>
                <a:cs typeface="Verdana" panose="020B0604030504040204" pitchFamily="34" charset="0"/>
              </a:rPr>
              <a:t>Universitari</a:t>
            </a:r>
            <a:r>
              <a:rPr lang="es-ES" dirty="0">
                <a:solidFill>
                  <a:srgbClr val="002060"/>
                </a:solidFill>
                <a:latin typeface="Verdana" panose="020B0604030504040204" pitchFamily="34" charset="0"/>
                <a:ea typeface="Verdana" panose="020B0604030504040204" pitchFamily="34" charset="0"/>
                <a:cs typeface="Verdana" panose="020B0604030504040204" pitchFamily="34" charset="0"/>
              </a:rPr>
              <a:t> i </a:t>
            </a:r>
            <a:r>
              <a:rPr lang="es-ES" dirty="0" err="1">
                <a:solidFill>
                  <a:srgbClr val="002060"/>
                </a:solidFill>
                <a:latin typeface="Verdana" panose="020B0604030504040204" pitchFamily="34" charset="0"/>
                <a:ea typeface="Verdana" panose="020B0604030504040204" pitchFamily="34" charset="0"/>
                <a:cs typeface="Verdana" panose="020B0604030504040204" pitchFamily="34" charset="0"/>
              </a:rPr>
              <a:t>Politècnic</a:t>
            </a:r>
            <a:r>
              <a:rPr lang="es-ES" dirty="0">
                <a:solidFill>
                  <a:srgbClr val="002060"/>
                </a:solidFill>
                <a:latin typeface="Verdana" panose="020B0604030504040204" pitchFamily="34" charset="0"/>
                <a:ea typeface="Verdana" panose="020B0604030504040204" pitchFamily="34" charset="0"/>
                <a:cs typeface="Verdana" panose="020B0604030504040204" pitchFamily="34" charset="0"/>
              </a:rPr>
              <a:t> La Fe</a:t>
            </a:r>
          </a:p>
        </p:txBody>
      </p:sp>
      <p:pic>
        <p:nvPicPr>
          <p:cNvPr id="11" name="Picture 10">
            <a:extLst>
              <a:ext uri="{FF2B5EF4-FFF2-40B4-BE49-F238E27FC236}">
                <a16:creationId xmlns:a16="http://schemas.microsoft.com/office/drawing/2014/main" id="{891FCA1C-BD54-D460-627E-074971F1A498}"/>
              </a:ext>
            </a:extLst>
          </p:cNvPr>
          <p:cNvPicPr>
            <a:picLocks noChangeAspect="1"/>
          </p:cNvPicPr>
          <p:nvPr/>
        </p:nvPicPr>
        <p:blipFill>
          <a:blip r:embed="rId2"/>
          <a:stretch>
            <a:fillRect/>
          </a:stretch>
        </p:blipFill>
        <p:spPr>
          <a:xfrm>
            <a:off x="978418" y="0"/>
            <a:ext cx="5230226" cy="6858000"/>
          </a:xfrm>
          <a:prstGeom prst="rect">
            <a:avLst/>
          </a:prstGeom>
        </p:spPr>
      </p:pic>
    </p:spTree>
    <p:extLst>
      <p:ext uri="{BB962C8B-B14F-4D97-AF65-F5344CB8AC3E}">
        <p14:creationId xmlns:p14="http://schemas.microsoft.com/office/powerpoint/2010/main" val="102538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7DEB342-42FD-CBAC-6FE3-E9AB39EEC2C2}"/>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20A3B7FF-582F-5ACD-3F5F-A2F60DE7E584}"/>
              </a:ext>
            </a:extLst>
          </p:cNvPr>
          <p:cNvPicPr>
            <a:picLocks noChangeAspect="1"/>
          </p:cNvPicPr>
          <p:nvPr/>
        </p:nvPicPr>
        <p:blipFill>
          <a:blip r:embed="rId3"/>
          <a:stretch>
            <a:fillRect/>
          </a:stretch>
        </p:blipFill>
        <p:spPr>
          <a:xfrm>
            <a:off x="6037672" y="2717035"/>
            <a:ext cx="5860543" cy="2042762"/>
          </a:xfrm>
          <a:prstGeom prst="rect">
            <a:avLst/>
          </a:prstGeom>
          <a:ln>
            <a:solidFill>
              <a:schemeClr val="tx1"/>
            </a:solid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E8BD3211-274E-ED5B-A58B-3913CCD922E0}"/>
              </a:ext>
            </a:extLst>
          </p:cNvPr>
          <p:cNvPicPr>
            <a:picLocks noChangeAspect="1"/>
          </p:cNvPicPr>
          <p:nvPr/>
        </p:nvPicPr>
        <p:blipFill>
          <a:blip r:embed="rId4"/>
          <a:stretch>
            <a:fillRect/>
          </a:stretch>
        </p:blipFill>
        <p:spPr>
          <a:xfrm>
            <a:off x="273509" y="1737197"/>
            <a:ext cx="5600700" cy="3022600"/>
          </a:xfrm>
          <a:prstGeom prst="rect">
            <a:avLst/>
          </a:prstGeom>
          <a:ln>
            <a:solidFill>
              <a:schemeClr val="tx1"/>
            </a:solid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27A379BD-BA4F-BB52-1056-9C1BCF39F54A}"/>
              </a:ext>
            </a:extLst>
          </p:cNvPr>
          <p:cNvSpPr txBox="1"/>
          <p:nvPr/>
        </p:nvSpPr>
        <p:spPr>
          <a:xfrm>
            <a:off x="6096001" y="5352105"/>
            <a:ext cx="5743884" cy="646331"/>
          </a:xfrm>
          <a:prstGeom prst="rect">
            <a:avLst/>
          </a:prstGeom>
          <a:noFill/>
        </p:spPr>
        <p:txBody>
          <a:bodyPr wrap="square" rtlCol="0">
            <a:spAutoFit/>
          </a:bodyPr>
          <a:lstStyle/>
          <a:p>
            <a:pPr marL="228600" indent="-228600" algn="r">
              <a:buFontTx/>
              <a:buAutoNum type="arabicPeriod"/>
            </a:pPr>
            <a:r>
              <a:rPr lang="en-US" sz="1200" i="1" dirty="0"/>
              <a:t>Rev Hosp </a:t>
            </a:r>
            <a:r>
              <a:rPr lang="en-US" sz="1200" i="1" dirty="0" err="1"/>
              <a:t>Clín</a:t>
            </a:r>
            <a:r>
              <a:rPr lang="en-US" sz="1200" i="1" dirty="0"/>
              <a:t> Univ Chile 2013; 24: 235 – 45</a:t>
            </a:r>
          </a:p>
          <a:p>
            <a:pPr marL="228600" indent="-228600" algn="r">
              <a:buFontTx/>
              <a:buAutoNum type="arabicPeriod"/>
            </a:pPr>
            <a:r>
              <a:rPr lang="en-US" sz="1200" i="1" dirty="0" err="1"/>
              <a:t>Scand</a:t>
            </a:r>
            <a:r>
              <a:rPr lang="en-US" sz="1200" i="1" dirty="0"/>
              <a:t> J </a:t>
            </a:r>
            <a:r>
              <a:rPr lang="en-US" sz="1200" i="1" dirty="0" err="1"/>
              <a:t>Urol</a:t>
            </a:r>
            <a:r>
              <a:rPr lang="en-US" sz="1200" i="1" dirty="0"/>
              <a:t> Nephrol Suppl 2001;207:35-43</a:t>
            </a:r>
          </a:p>
          <a:p>
            <a:pPr marL="228600" indent="-228600" algn="r">
              <a:buAutoNum type="arabicPeriod"/>
            </a:pPr>
            <a:r>
              <a:rPr lang="en-US" sz="1200" i="1" dirty="0" err="1"/>
              <a:t>Curso</a:t>
            </a:r>
            <a:r>
              <a:rPr lang="en-US" sz="1200" i="1" dirty="0"/>
              <a:t> </a:t>
            </a:r>
            <a:r>
              <a:rPr lang="en-US" sz="1200" i="1" dirty="0" err="1"/>
              <a:t>disfuncionvesicaleintestinal</a:t>
            </a:r>
            <a:r>
              <a:rPr lang="en-US" sz="1200" i="1" dirty="0"/>
              <a:t>. </a:t>
            </a:r>
            <a:r>
              <a:rPr lang="en-US" sz="1200" i="1" dirty="0" err="1"/>
              <a:t>Wellspect</a:t>
            </a:r>
            <a:endParaRPr lang="en-US" sz="1200" i="1" dirty="0"/>
          </a:p>
        </p:txBody>
      </p:sp>
      <p:sp>
        <p:nvSpPr>
          <p:cNvPr id="8" name="TextBox 7">
            <a:extLst>
              <a:ext uri="{FF2B5EF4-FFF2-40B4-BE49-F238E27FC236}">
                <a16:creationId xmlns:a16="http://schemas.microsoft.com/office/drawing/2014/main" id="{9B7C33FA-C8BA-9F46-9102-67D28042080E}"/>
              </a:ext>
            </a:extLst>
          </p:cNvPr>
          <p:cNvSpPr txBox="1"/>
          <p:nvPr/>
        </p:nvSpPr>
        <p:spPr>
          <a:xfrm>
            <a:off x="669701" y="896509"/>
            <a:ext cx="9556124" cy="584775"/>
          </a:xfrm>
          <a:prstGeom prst="rect">
            <a:avLst/>
          </a:prstGeom>
          <a:noFill/>
        </p:spPr>
        <p:txBody>
          <a:bodyPr wrap="square" rtlCol="0">
            <a:spAutoFit/>
          </a:bodyPr>
          <a:lstStyle/>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SISTEMA PARASIMPÁTICO –&gt; NN. PÉLVICOS</a:t>
            </a:r>
          </a:p>
        </p:txBody>
      </p:sp>
    </p:spTree>
    <p:extLst>
      <p:ext uri="{BB962C8B-B14F-4D97-AF65-F5344CB8AC3E}">
        <p14:creationId xmlns:p14="http://schemas.microsoft.com/office/powerpoint/2010/main" val="21047045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90D57-A498-A993-742D-7C9CA7029CE1}"/>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196CB6D7-BE61-06A8-C1F8-A62EDA158E0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03367" y="480982"/>
            <a:ext cx="7182831" cy="4788554"/>
          </a:xfrm>
        </p:spPr>
      </p:pic>
      <p:sp>
        <p:nvSpPr>
          <p:cNvPr id="7" name="TextBox 6">
            <a:extLst>
              <a:ext uri="{FF2B5EF4-FFF2-40B4-BE49-F238E27FC236}">
                <a16:creationId xmlns:a16="http://schemas.microsoft.com/office/drawing/2014/main" id="{24791E47-8E0F-6189-75EA-F9C7BC235DA1}"/>
              </a:ext>
            </a:extLst>
          </p:cNvPr>
          <p:cNvSpPr txBox="1"/>
          <p:nvPr/>
        </p:nvSpPr>
        <p:spPr>
          <a:xfrm>
            <a:off x="1700011" y="5269536"/>
            <a:ext cx="8564451" cy="584775"/>
          </a:xfrm>
          <a:prstGeom prst="rect">
            <a:avLst/>
          </a:prstGeom>
          <a:noFill/>
        </p:spPr>
        <p:txBody>
          <a:bodyPr wrap="square">
            <a:spAutoFit/>
          </a:bodyPr>
          <a:lstStyle/>
          <a:p>
            <a:pPr algn="ctr"/>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SISTEMA PARASIMPÁTICO –&gt; MICCIÓN</a:t>
            </a:r>
          </a:p>
        </p:txBody>
      </p:sp>
    </p:spTree>
    <p:extLst>
      <p:ext uri="{BB962C8B-B14F-4D97-AF65-F5344CB8AC3E}">
        <p14:creationId xmlns:p14="http://schemas.microsoft.com/office/powerpoint/2010/main" val="77307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8FB77-4554-E03D-93B8-55DB5BC6345D}"/>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 </a:t>
            </a:r>
          </a:p>
        </p:txBody>
      </p:sp>
      <p:sp>
        <p:nvSpPr>
          <p:cNvPr id="3" name="Content Placeholder 2">
            <a:extLst>
              <a:ext uri="{FF2B5EF4-FFF2-40B4-BE49-F238E27FC236}">
                <a16:creationId xmlns:a16="http://schemas.microsoft.com/office/drawing/2014/main" id="{C3FAE148-561A-9807-4658-63B501425F54}"/>
              </a:ext>
            </a:extLst>
          </p:cNvPr>
          <p:cNvSpPr>
            <a:spLocks noGrp="1"/>
          </p:cNvSpPr>
          <p:nvPr>
            <p:ph idx="1"/>
          </p:nvPr>
        </p:nvSpPr>
        <p:spPr/>
        <p:txBody>
          <a:bodyPr>
            <a:normAutofit/>
          </a:bodyPr>
          <a:lstStyle/>
          <a:p>
            <a:pPr marL="0" indent="0">
              <a:buNone/>
            </a:pPr>
            <a:r>
              <a:rPr lang="en-GB" b="1" dirty="0">
                <a:latin typeface="Verdana" panose="020B0604030504040204" pitchFamily="34" charset="0"/>
                <a:ea typeface="Verdana" panose="020B0604030504040204" pitchFamily="34" charset="0"/>
                <a:cs typeface="Verdana" panose="020B0604030504040204" pitchFamily="34" charset="0"/>
              </a:rPr>
              <a:t>What is the function of the pelvic nerve?</a:t>
            </a:r>
          </a:p>
          <a:p>
            <a:pPr marL="0" indent="0">
              <a:buNone/>
            </a:pPr>
            <a:endParaRPr lang="en-GB"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A) Detrusor contraction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B) Neck relaxation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C) External sphincter control</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D) Sympathetic inhibition</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78351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8FB77-4554-E03D-93B8-55DB5BC6345D}"/>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 </a:t>
            </a:r>
          </a:p>
        </p:txBody>
      </p:sp>
      <p:sp>
        <p:nvSpPr>
          <p:cNvPr id="3" name="Content Placeholder 2">
            <a:extLst>
              <a:ext uri="{FF2B5EF4-FFF2-40B4-BE49-F238E27FC236}">
                <a16:creationId xmlns:a16="http://schemas.microsoft.com/office/drawing/2014/main" id="{C3FAE148-561A-9807-4658-63B501425F54}"/>
              </a:ext>
            </a:extLst>
          </p:cNvPr>
          <p:cNvSpPr>
            <a:spLocks noGrp="1"/>
          </p:cNvSpPr>
          <p:nvPr>
            <p:ph idx="1"/>
          </p:nvPr>
        </p:nvSpPr>
        <p:spPr/>
        <p:txBody>
          <a:bodyPr>
            <a:normAutofit/>
          </a:bodyPr>
          <a:lstStyle/>
          <a:p>
            <a:pPr marL="0" indent="0">
              <a:buNone/>
            </a:pPr>
            <a:r>
              <a:rPr lang="en-GB" b="1" dirty="0">
                <a:latin typeface="Verdana" panose="020B0604030504040204" pitchFamily="34" charset="0"/>
                <a:ea typeface="Verdana" panose="020B0604030504040204" pitchFamily="34" charset="0"/>
                <a:cs typeface="Verdana" panose="020B0604030504040204" pitchFamily="34" charset="0"/>
              </a:rPr>
              <a:t>What is the function of the pelvic nerve?</a:t>
            </a:r>
          </a:p>
          <a:p>
            <a:pPr marL="0" indent="0">
              <a:buNone/>
            </a:pPr>
            <a:endParaRPr lang="en-GB"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A) Detrusor contraction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B) Neck relaxation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C) External sphincter control</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D) Sympathetic inhibition</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27536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E526F65-DCD1-B6CB-4179-40F5714E1697}"/>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00DAE200-C1BA-51C1-19DE-7A45D6B361F7}"/>
              </a:ext>
            </a:extLst>
          </p:cNvPr>
          <p:cNvPicPr>
            <a:picLocks noChangeAspect="1"/>
          </p:cNvPicPr>
          <p:nvPr/>
        </p:nvPicPr>
        <p:blipFill>
          <a:blip r:embed="rId3"/>
          <a:stretch>
            <a:fillRect/>
          </a:stretch>
        </p:blipFill>
        <p:spPr>
          <a:xfrm>
            <a:off x="6350147" y="2849064"/>
            <a:ext cx="5610886" cy="1896238"/>
          </a:xfrm>
          <a:prstGeom prst="rect">
            <a:avLst/>
          </a:prstGeom>
          <a:ln>
            <a:solidFill>
              <a:schemeClr val="tx1"/>
            </a:solid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0879C938-9573-F3F0-9DEC-BC8B5A5051DF}"/>
              </a:ext>
            </a:extLst>
          </p:cNvPr>
          <p:cNvPicPr>
            <a:picLocks noChangeAspect="1"/>
          </p:cNvPicPr>
          <p:nvPr/>
        </p:nvPicPr>
        <p:blipFill>
          <a:blip r:embed="rId4"/>
          <a:stretch>
            <a:fillRect/>
          </a:stretch>
        </p:blipFill>
        <p:spPr>
          <a:xfrm>
            <a:off x="406400" y="1786202"/>
            <a:ext cx="5689600" cy="2959100"/>
          </a:xfrm>
          <a:prstGeom prst="rect">
            <a:avLst/>
          </a:prstGeom>
          <a:ln>
            <a:solidFill>
              <a:schemeClr val="tx1"/>
            </a:solid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694C563E-83B2-388D-DA99-EEC450B05655}"/>
              </a:ext>
            </a:extLst>
          </p:cNvPr>
          <p:cNvSpPr txBox="1"/>
          <p:nvPr/>
        </p:nvSpPr>
        <p:spPr>
          <a:xfrm>
            <a:off x="6096000" y="5257347"/>
            <a:ext cx="5743884" cy="646331"/>
          </a:xfrm>
          <a:prstGeom prst="rect">
            <a:avLst/>
          </a:prstGeom>
          <a:noFill/>
        </p:spPr>
        <p:txBody>
          <a:bodyPr wrap="square" rtlCol="0">
            <a:spAutoFit/>
          </a:bodyPr>
          <a:lstStyle/>
          <a:p>
            <a:pPr marL="228600" indent="-228600" algn="r">
              <a:buFontTx/>
              <a:buAutoNum type="arabicPeriod"/>
            </a:pPr>
            <a:r>
              <a:rPr lang="en-US" sz="1200" i="1" dirty="0"/>
              <a:t>Rev Hosp </a:t>
            </a:r>
            <a:r>
              <a:rPr lang="en-US" sz="1200" i="1" dirty="0" err="1"/>
              <a:t>Clín</a:t>
            </a:r>
            <a:r>
              <a:rPr lang="en-US" sz="1200" i="1" dirty="0"/>
              <a:t> Univ Chile 2013; 24: 235 – 45</a:t>
            </a:r>
          </a:p>
          <a:p>
            <a:pPr marL="228600" indent="-228600" algn="r">
              <a:buFontTx/>
              <a:buAutoNum type="arabicPeriod"/>
            </a:pPr>
            <a:r>
              <a:rPr lang="en-US" sz="1200" i="1" dirty="0" err="1"/>
              <a:t>Scand</a:t>
            </a:r>
            <a:r>
              <a:rPr lang="en-US" sz="1200" i="1" dirty="0"/>
              <a:t> J </a:t>
            </a:r>
            <a:r>
              <a:rPr lang="en-US" sz="1200" i="1" dirty="0" err="1"/>
              <a:t>Urol</a:t>
            </a:r>
            <a:r>
              <a:rPr lang="en-US" sz="1200" i="1" dirty="0"/>
              <a:t> Nephrol Suppl 2001;207:35-43</a:t>
            </a:r>
          </a:p>
          <a:p>
            <a:pPr marL="228600" indent="-228600" algn="r">
              <a:buAutoNum type="arabicPeriod"/>
            </a:pPr>
            <a:r>
              <a:rPr lang="en-US" sz="1200" i="1" dirty="0" err="1"/>
              <a:t>Curso</a:t>
            </a:r>
            <a:r>
              <a:rPr lang="en-US" sz="1200" i="1" dirty="0"/>
              <a:t> </a:t>
            </a:r>
            <a:r>
              <a:rPr lang="en-US" sz="1200" i="1" dirty="0" err="1"/>
              <a:t>disfuncionvesicaleintestinal</a:t>
            </a:r>
            <a:r>
              <a:rPr lang="en-US" sz="1200" i="1" dirty="0"/>
              <a:t>. </a:t>
            </a:r>
            <a:r>
              <a:rPr lang="en-US" sz="1200" i="1" dirty="0" err="1"/>
              <a:t>Wellspect</a:t>
            </a:r>
            <a:endParaRPr lang="en-US" sz="1200" i="1" dirty="0"/>
          </a:p>
        </p:txBody>
      </p:sp>
      <p:sp>
        <p:nvSpPr>
          <p:cNvPr id="8" name="TextBox 7">
            <a:extLst>
              <a:ext uri="{FF2B5EF4-FFF2-40B4-BE49-F238E27FC236}">
                <a16:creationId xmlns:a16="http://schemas.microsoft.com/office/drawing/2014/main" id="{6502C928-EF7D-B414-5C29-003BCFCB46E5}"/>
              </a:ext>
            </a:extLst>
          </p:cNvPr>
          <p:cNvSpPr txBox="1"/>
          <p:nvPr/>
        </p:nvSpPr>
        <p:spPr>
          <a:xfrm>
            <a:off x="669701" y="883630"/>
            <a:ext cx="9556124" cy="584775"/>
          </a:xfrm>
          <a:prstGeom prst="rect">
            <a:avLst/>
          </a:prstGeom>
          <a:noFill/>
        </p:spPr>
        <p:txBody>
          <a:bodyPr wrap="square" rtlCol="0">
            <a:spAutoFit/>
          </a:bodyPr>
          <a:lstStyle/>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SISTEMA SOMÁTICO –&gt; N. PUDENDO</a:t>
            </a:r>
          </a:p>
        </p:txBody>
      </p:sp>
    </p:spTree>
    <p:extLst>
      <p:ext uri="{BB962C8B-B14F-4D97-AF65-F5344CB8AC3E}">
        <p14:creationId xmlns:p14="http://schemas.microsoft.com/office/powerpoint/2010/main" val="603953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E526F65-DCD1-B6CB-4179-40F5714E1697}"/>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00DAE200-C1BA-51C1-19DE-7A45D6B361F7}"/>
              </a:ext>
            </a:extLst>
          </p:cNvPr>
          <p:cNvPicPr>
            <a:picLocks noChangeAspect="1"/>
          </p:cNvPicPr>
          <p:nvPr/>
        </p:nvPicPr>
        <p:blipFill>
          <a:blip r:embed="rId3"/>
          <a:stretch>
            <a:fillRect/>
          </a:stretch>
        </p:blipFill>
        <p:spPr>
          <a:xfrm>
            <a:off x="6350147" y="2849064"/>
            <a:ext cx="5610886" cy="1896238"/>
          </a:xfrm>
          <a:prstGeom prst="rect">
            <a:avLst/>
          </a:prstGeom>
          <a:ln>
            <a:solidFill>
              <a:schemeClr val="tx1"/>
            </a:solid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694C563E-83B2-388D-DA99-EEC450B05655}"/>
              </a:ext>
            </a:extLst>
          </p:cNvPr>
          <p:cNvSpPr txBox="1"/>
          <p:nvPr/>
        </p:nvSpPr>
        <p:spPr>
          <a:xfrm>
            <a:off x="6096000" y="5257347"/>
            <a:ext cx="5743884" cy="646331"/>
          </a:xfrm>
          <a:prstGeom prst="rect">
            <a:avLst/>
          </a:prstGeom>
          <a:noFill/>
        </p:spPr>
        <p:txBody>
          <a:bodyPr wrap="square" rtlCol="0">
            <a:spAutoFit/>
          </a:bodyPr>
          <a:lstStyle/>
          <a:p>
            <a:pPr marL="228600" indent="-228600" algn="r">
              <a:buFontTx/>
              <a:buAutoNum type="arabicPeriod"/>
            </a:pPr>
            <a:r>
              <a:rPr lang="en-US" sz="1200" i="1" dirty="0"/>
              <a:t>Rev Hosp </a:t>
            </a:r>
            <a:r>
              <a:rPr lang="en-US" sz="1200" i="1" dirty="0" err="1"/>
              <a:t>Clín</a:t>
            </a:r>
            <a:r>
              <a:rPr lang="en-US" sz="1200" i="1" dirty="0"/>
              <a:t> Univ Chile 2013; 24: 235 – 45</a:t>
            </a:r>
          </a:p>
          <a:p>
            <a:pPr marL="228600" indent="-228600" algn="r">
              <a:buFontTx/>
              <a:buAutoNum type="arabicPeriod"/>
            </a:pPr>
            <a:r>
              <a:rPr lang="en-US" sz="1200" i="1" dirty="0" err="1"/>
              <a:t>Scand</a:t>
            </a:r>
            <a:r>
              <a:rPr lang="en-US" sz="1200" i="1" dirty="0"/>
              <a:t> J </a:t>
            </a:r>
            <a:r>
              <a:rPr lang="en-US" sz="1200" i="1" dirty="0" err="1"/>
              <a:t>Urol</a:t>
            </a:r>
            <a:r>
              <a:rPr lang="en-US" sz="1200" i="1" dirty="0"/>
              <a:t> Nephrol Suppl 2001;207:35-43</a:t>
            </a:r>
          </a:p>
          <a:p>
            <a:pPr marL="228600" indent="-228600" algn="r">
              <a:buAutoNum type="arabicPeriod"/>
            </a:pPr>
            <a:r>
              <a:rPr lang="en-US" sz="1200" i="1" dirty="0" err="1"/>
              <a:t>Curso</a:t>
            </a:r>
            <a:r>
              <a:rPr lang="en-US" sz="1200" i="1" dirty="0"/>
              <a:t> </a:t>
            </a:r>
            <a:r>
              <a:rPr lang="en-US" sz="1200" i="1" dirty="0" err="1"/>
              <a:t>disfuncionvesicaleintestinal</a:t>
            </a:r>
            <a:r>
              <a:rPr lang="en-US" sz="1200" i="1" dirty="0"/>
              <a:t>. </a:t>
            </a:r>
            <a:r>
              <a:rPr lang="en-US" sz="1200" i="1" dirty="0" err="1"/>
              <a:t>Wellspect</a:t>
            </a:r>
            <a:endParaRPr lang="en-US" sz="1200" i="1" dirty="0"/>
          </a:p>
        </p:txBody>
      </p:sp>
      <p:sp>
        <p:nvSpPr>
          <p:cNvPr id="8" name="TextBox 7">
            <a:extLst>
              <a:ext uri="{FF2B5EF4-FFF2-40B4-BE49-F238E27FC236}">
                <a16:creationId xmlns:a16="http://schemas.microsoft.com/office/drawing/2014/main" id="{6502C928-EF7D-B414-5C29-003BCFCB46E5}"/>
              </a:ext>
            </a:extLst>
          </p:cNvPr>
          <p:cNvSpPr txBox="1"/>
          <p:nvPr/>
        </p:nvSpPr>
        <p:spPr>
          <a:xfrm>
            <a:off x="669701" y="883630"/>
            <a:ext cx="9556124" cy="584775"/>
          </a:xfrm>
          <a:prstGeom prst="rect">
            <a:avLst/>
          </a:prstGeom>
          <a:noFill/>
        </p:spPr>
        <p:txBody>
          <a:bodyPr wrap="square" rtlCol="0">
            <a:spAutoFit/>
          </a:bodyPr>
          <a:lstStyle/>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SISTEMA SOMÁTICO –&gt; N. PUDENDO</a:t>
            </a:r>
          </a:p>
        </p:txBody>
      </p:sp>
      <p:pic>
        <p:nvPicPr>
          <p:cNvPr id="9" name="Picture 8">
            <a:extLst>
              <a:ext uri="{FF2B5EF4-FFF2-40B4-BE49-F238E27FC236}">
                <a16:creationId xmlns:a16="http://schemas.microsoft.com/office/drawing/2014/main" id="{F2B5D0F9-3E54-F825-3B35-4D332A86A9E0}"/>
              </a:ext>
            </a:extLst>
          </p:cNvPr>
          <p:cNvPicPr>
            <a:picLocks noChangeAspect="1"/>
          </p:cNvPicPr>
          <p:nvPr/>
        </p:nvPicPr>
        <p:blipFill>
          <a:blip r:embed="rId4"/>
          <a:stretch>
            <a:fillRect/>
          </a:stretch>
        </p:blipFill>
        <p:spPr>
          <a:xfrm>
            <a:off x="352116" y="1700577"/>
            <a:ext cx="5927035" cy="46014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830199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915809-A973-28C1-03A8-57687A7189B6}"/>
              </a:ext>
            </a:extLst>
          </p:cNvPr>
          <p:cNvPicPr>
            <a:picLocks noChangeAspect="1"/>
          </p:cNvPicPr>
          <p:nvPr/>
        </p:nvPicPr>
        <p:blipFill>
          <a:blip r:embed="rId3"/>
          <a:stretch>
            <a:fillRect/>
          </a:stretch>
        </p:blipFill>
        <p:spPr>
          <a:xfrm>
            <a:off x="6397426" y="2849064"/>
            <a:ext cx="5610886" cy="1896238"/>
          </a:xfrm>
          <a:prstGeom prst="rect">
            <a:avLst/>
          </a:prstGeom>
          <a:ln>
            <a:solidFill>
              <a:schemeClr val="tx1"/>
            </a:solid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FC58942F-6971-52E9-E4AF-ED6E7A9E92E4}"/>
              </a:ext>
            </a:extLst>
          </p:cNvPr>
          <p:cNvPicPr>
            <a:picLocks noChangeAspect="1"/>
          </p:cNvPicPr>
          <p:nvPr/>
        </p:nvPicPr>
        <p:blipFill>
          <a:blip r:embed="rId4"/>
          <a:stretch>
            <a:fillRect/>
          </a:stretch>
        </p:blipFill>
        <p:spPr>
          <a:xfrm>
            <a:off x="406399" y="1786202"/>
            <a:ext cx="5689600" cy="2959100"/>
          </a:xfrm>
          <a:prstGeom prst="rect">
            <a:avLst/>
          </a:prstGeom>
          <a:ln>
            <a:solidFill>
              <a:schemeClr val="tx1"/>
            </a:solidFill>
          </a:ln>
          <a:effectLst>
            <a:outerShdw blurRad="292100" dist="139700" dir="2700000" algn="tl" rotWithShape="0">
              <a:srgbClr val="333333">
                <a:alpha val="65000"/>
              </a:srgbClr>
            </a:outerShdw>
          </a:effectLst>
        </p:spPr>
      </p:pic>
      <p:sp>
        <p:nvSpPr>
          <p:cNvPr id="7" name="Up Arrow 6">
            <a:extLst>
              <a:ext uri="{FF2B5EF4-FFF2-40B4-BE49-F238E27FC236}">
                <a16:creationId xmlns:a16="http://schemas.microsoft.com/office/drawing/2014/main" id="{4368BD5E-C2DE-DC45-543E-0D8FEDDDFF86}"/>
              </a:ext>
            </a:extLst>
          </p:cNvPr>
          <p:cNvSpPr/>
          <p:nvPr/>
        </p:nvSpPr>
        <p:spPr>
          <a:xfrm>
            <a:off x="842433" y="4213871"/>
            <a:ext cx="2001016" cy="1635821"/>
          </a:xfrm>
          <a:prstGeom prst="up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b="1"/>
          </a:p>
        </p:txBody>
      </p:sp>
      <p:sp>
        <p:nvSpPr>
          <p:cNvPr id="8" name="Rectangle 7">
            <a:extLst>
              <a:ext uri="{FF2B5EF4-FFF2-40B4-BE49-F238E27FC236}">
                <a16:creationId xmlns:a16="http://schemas.microsoft.com/office/drawing/2014/main" id="{487EE4ED-ED76-FE58-974C-886FC2402DB3}"/>
              </a:ext>
            </a:extLst>
          </p:cNvPr>
          <p:cNvSpPr/>
          <p:nvPr/>
        </p:nvSpPr>
        <p:spPr>
          <a:xfrm>
            <a:off x="3641557" y="5233719"/>
            <a:ext cx="1602796" cy="631535"/>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b="1" dirty="0"/>
              <a:t>NÚCLEO DE ONUF</a:t>
            </a:r>
          </a:p>
        </p:txBody>
      </p:sp>
      <p:sp>
        <p:nvSpPr>
          <p:cNvPr id="9" name="TextBox 8">
            <a:extLst>
              <a:ext uri="{FF2B5EF4-FFF2-40B4-BE49-F238E27FC236}">
                <a16:creationId xmlns:a16="http://schemas.microsoft.com/office/drawing/2014/main" id="{6E17BAB4-1B95-CB19-D479-563073FF236C}"/>
              </a:ext>
            </a:extLst>
          </p:cNvPr>
          <p:cNvSpPr txBox="1"/>
          <p:nvPr/>
        </p:nvSpPr>
        <p:spPr>
          <a:xfrm>
            <a:off x="669701" y="883630"/>
            <a:ext cx="9556124" cy="584775"/>
          </a:xfrm>
          <a:prstGeom prst="rect">
            <a:avLst/>
          </a:prstGeom>
          <a:noFill/>
        </p:spPr>
        <p:txBody>
          <a:bodyPr wrap="square" rtlCol="0">
            <a:spAutoFit/>
          </a:bodyPr>
          <a:lstStyle/>
          <a:p>
            <a:pPr algn="ctr"/>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REFLEJO GUARDIÁN</a:t>
            </a:r>
          </a:p>
        </p:txBody>
      </p:sp>
    </p:spTree>
    <p:extLst>
      <p:ext uri="{BB962C8B-B14F-4D97-AF65-F5344CB8AC3E}">
        <p14:creationId xmlns:p14="http://schemas.microsoft.com/office/powerpoint/2010/main" val="40706872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8FB77-4554-E03D-93B8-55DB5BC6345D}"/>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 </a:t>
            </a:r>
          </a:p>
        </p:txBody>
      </p:sp>
      <p:sp>
        <p:nvSpPr>
          <p:cNvPr id="3" name="Content Placeholder 2">
            <a:extLst>
              <a:ext uri="{FF2B5EF4-FFF2-40B4-BE49-F238E27FC236}">
                <a16:creationId xmlns:a16="http://schemas.microsoft.com/office/drawing/2014/main" id="{C3FAE148-561A-9807-4658-63B501425F54}"/>
              </a:ext>
            </a:extLst>
          </p:cNvPr>
          <p:cNvSpPr>
            <a:spLocks noGrp="1"/>
          </p:cNvSpPr>
          <p:nvPr>
            <p:ph idx="1"/>
          </p:nvPr>
        </p:nvSpPr>
        <p:spPr/>
        <p:txBody>
          <a:bodyPr>
            <a:normAutofit/>
          </a:bodyPr>
          <a:lstStyle/>
          <a:p>
            <a:pPr marL="0" indent="0">
              <a:buNone/>
            </a:pPr>
            <a:r>
              <a:rPr lang="en-GB" b="1" dirty="0">
                <a:latin typeface="Verdana" panose="020B0604030504040204" pitchFamily="34" charset="0"/>
                <a:ea typeface="Verdana" panose="020B0604030504040204" pitchFamily="34" charset="0"/>
                <a:cs typeface="Verdana" panose="020B0604030504040204" pitchFamily="34" charset="0"/>
              </a:rPr>
              <a:t>During bladder filling, what happens to the external sphincter?</a:t>
            </a:r>
          </a:p>
          <a:p>
            <a:pPr marL="0" indent="0">
              <a:buNone/>
            </a:pPr>
            <a:endParaRPr lang="en-GB"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A) It relaxes</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B) It remains tonic</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C) It contracts with the detrusor</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D) It is inhibited</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76106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8FB77-4554-E03D-93B8-55DB5BC6345D}"/>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 </a:t>
            </a:r>
          </a:p>
        </p:txBody>
      </p:sp>
      <p:sp>
        <p:nvSpPr>
          <p:cNvPr id="3" name="Content Placeholder 2">
            <a:extLst>
              <a:ext uri="{FF2B5EF4-FFF2-40B4-BE49-F238E27FC236}">
                <a16:creationId xmlns:a16="http://schemas.microsoft.com/office/drawing/2014/main" id="{C3FAE148-561A-9807-4658-63B501425F54}"/>
              </a:ext>
            </a:extLst>
          </p:cNvPr>
          <p:cNvSpPr>
            <a:spLocks noGrp="1"/>
          </p:cNvSpPr>
          <p:nvPr>
            <p:ph idx="1"/>
          </p:nvPr>
        </p:nvSpPr>
        <p:spPr/>
        <p:txBody>
          <a:bodyPr>
            <a:normAutofit/>
          </a:bodyPr>
          <a:lstStyle/>
          <a:p>
            <a:pPr marL="0" indent="0">
              <a:buNone/>
            </a:pPr>
            <a:r>
              <a:rPr lang="en-GB" b="1" dirty="0">
                <a:latin typeface="Verdana" panose="020B0604030504040204" pitchFamily="34" charset="0"/>
                <a:ea typeface="Verdana" panose="020B0604030504040204" pitchFamily="34" charset="0"/>
                <a:cs typeface="Verdana" panose="020B0604030504040204" pitchFamily="34" charset="0"/>
              </a:rPr>
              <a:t>During bladder filling, what happens to the external sphincter?</a:t>
            </a:r>
          </a:p>
          <a:p>
            <a:pPr marL="0" indent="0">
              <a:buNone/>
            </a:pPr>
            <a:endParaRPr lang="en-GB"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A) It relaxes</a:t>
            </a:r>
          </a:p>
          <a:p>
            <a:pPr marL="0" indent="0">
              <a:buNone/>
            </a:pPr>
            <a:r>
              <a:rPr lang="en-GB"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It remains tonic</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C) It contracts with the detrusor</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D) It is inhibited</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602899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24B26-80A7-7B9F-62D3-AD351DC2DC9A}"/>
              </a:ext>
            </a:extLst>
          </p:cNvPr>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17ECA3E4-8DFB-6A79-E397-153D6AB4CD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3231" y="139846"/>
            <a:ext cx="4385538" cy="65783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71561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EFBA2-0B51-A218-C21A-6A63D9DEB0BA}"/>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B23F205C-5639-0FE9-4752-59AF4170B37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39403" y="12879"/>
            <a:ext cx="9126828" cy="6845121"/>
          </a:xfrm>
        </p:spPr>
      </p:pic>
    </p:spTree>
    <p:extLst>
      <p:ext uri="{BB962C8B-B14F-4D97-AF65-F5344CB8AC3E}">
        <p14:creationId xmlns:p14="http://schemas.microsoft.com/office/powerpoint/2010/main" val="2712032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A7537B7-C813-57D2-6CC0-1B17FAC9533E}"/>
              </a:ext>
            </a:extLst>
          </p:cNvPr>
          <p:cNvPicPr>
            <a:picLocks noChangeAspect="1"/>
          </p:cNvPicPr>
          <p:nvPr/>
        </p:nvPicPr>
        <p:blipFill>
          <a:blip r:embed="rId2"/>
          <a:stretch>
            <a:fillRect/>
          </a:stretch>
        </p:blipFill>
        <p:spPr>
          <a:xfrm>
            <a:off x="401624" y="3218454"/>
            <a:ext cx="3605120" cy="2509894"/>
          </a:xfrm>
          <a:prstGeom prst="rect">
            <a:avLst/>
          </a:prstGeom>
          <a:ln>
            <a:solidFill>
              <a:schemeClr val="tx1"/>
            </a:solid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374D0A8B-204A-0748-A126-5FE969F29DA2}"/>
              </a:ext>
            </a:extLst>
          </p:cNvPr>
          <p:cNvSpPr txBox="1"/>
          <p:nvPr/>
        </p:nvSpPr>
        <p:spPr>
          <a:xfrm>
            <a:off x="1156951" y="1520169"/>
            <a:ext cx="9427333" cy="1698285"/>
          </a:xfrm>
          <a:prstGeom prst="rect">
            <a:avLst/>
          </a:prstGeom>
          <a:noFill/>
        </p:spPr>
        <p:txBody>
          <a:bodyPr wrap="square" rtlCol="0">
            <a:spAutoFit/>
          </a:bodyPr>
          <a:lstStyle/>
          <a:p>
            <a:pPr marL="342900" indent="-342900">
              <a:lnSpc>
                <a:spcPct val="150000"/>
              </a:lnSpc>
              <a:buAutoNum type="arabicPeriod"/>
            </a:pP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Corteza</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cerebral con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formación</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reticular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mesencéfalo-protuberancial</a:t>
            </a:r>
            <a:endPar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endParaRPr>
          </a:p>
          <a:p>
            <a:pPr marL="342900" indent="-342900">
              <a:lnSpc>
                <a:spcPct val="150000"/>
              </a:lnSpc>
              <a:buAutoNum type="arabicPeriod"/>
            </a:pP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Conexiones</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con g basales,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tálamo</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y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sistema</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líbico</a:t>
            </a:r>
            <a:endPar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endParaRPr>
          </a:p>
          <a:p>
            <a:pPr algn="ctr">
              <a:lnSpc>
                <a:spcPct val="150000"/>
              </a:lnSpc>
            </a:pPr>
            <a:r>
              <a:rPr lang="en-US" b="1" dirty="0">
                <a:latin typeface="Verdana" panose="020B0604030504040204" pitchFamily="34" charset="0"/>
                <a:ea typeface="Verdana" panose="020B0604030504040204" pitchFamily="34" charset="0"/>
                <a:cs typeface="Verdana" panose="020B0604030504040204" pitchFamily="34" charset="0"/>
                <a:sym typeface="Wingdings" pitchFamily="2" charset="2"/>
              </a:rPr>
              <a:t>CONTROL CENTRAL DEL DETRUSOR</a:t>
            </a:r>
            <a:endParaRPr lang="en-US" dirty="0">
              <a:latin typeface="Verdana" panose="020B0604030504040204" pitchFamily="34" charset="0"/>
              <a:ea typeface="Verdana" panose="020B0604030504040204" pitchFamily="34" charset="0"/>
              <a:cs typeface="Verdana" panose="020B0604030504040204" pitchFamily="34" charset="0"/>
            </a:endParaRPr>
          </a:p>
          <a:p>
            <a:pPr>
              <a:lnSpc>
                <a:spcPct val="150000"/>
              </a:lnSpc>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8BEB75BF-A9C0-05EA-B62D-651285114955}"/>
              </a:ext>
            </a:extLst>
          </p:cNvPr>
          <p:cNvSpPr txBox="1"/>
          <p:nvPr/>
        </p:nvSpPr>
        <p:spPr>
          <a:xfrm>
            <a:off x="5571126" y="6253867"/>
            <a:ext cx="6099048" cy="276999"/>
          </a:xfrm>
          <a:prstGeom prst="rect">
            <a:avLst/>
          </a:prstGeom>
          <a:noFill/>
        </p:spPr>
        <p:txBody>
          <a:bodyPr wrap="square">
            <a:spAutoFit/>
          </a:bodyPr>
          <a:lstStyle/>
          <a:p>
            <a:pPr algn="r"/>
            <a:r>
              <a:rPr lang="en-GB" sz="1200" i="1" dirty="0">
                <a:latin typeface="Verdana" panose="020B0604030504040204" pitchFamily="34" charset="0"/>
                <a:ea typeface="Verdana" panose="020B0604030504040204" pitchFamily="34" charset="0"/>
                <a:cs typeface="Verdana" panose="020B0604030504040204" pitchFamily="34" charset="0"/>
              </a:rPr>
              <a:t>Rev. Arg. de Urol. · Vol. 77 (4) 2012</a:t>
            </a:r>
            <a:endParaRPr lang="en-US" sz="1200" i="1" dirty="0">
              <a:latin typeface="Verdana" panose="020B0604030504040204" pitchFamily="34" charset="0"/>
              <a:ea typeface="Verdana" panose="020B0604030504040204" pitchFamily="34" charset="0"/>
              <a:cs typeface="Verdana" panose="020B0604030504040204" pitchFamily="34" charset="0"/>
            </a:endParaRPr>
          </a:p>
        </p:txBody>
      </p:sp>
      <p:pic>
        <p:nvPicPr>
          <p:cNvPr id="8" name="Picture 7">
            <a:extLst>
              <a:ext uri="{FF2B5EF4-FFF2-40B4-BE49-F238E27FC236}">
                <a16:creationId xmlns:a16="http://schemas.microsoft.com/office/drawing/2014/main" id="{5873B8D9-92BA-908C-062C-FDF00841961F}"/>
              </a:ext>
            </a:extLst>
          </p:cNvPr>
          <p:cNvPicPr>
            <a:picLocks noChangeAspect="1"/>
          </p:cNvPicPr>
          <p:nvPr/>
        </p:nvPicPr>
        <p:blipFill>
          <a:blip r:embed="rId3"/>
          <a:stretch>
            <a:fillRect/>
          </a:stretch>
        </p:blipFill>
        <p:spPr>
          <a:xfrm>
            <a:off x="4906976" y="3218454"/>
            <a:ext cx="6883400" cy="2489200"/>
          </a:xfrm>
          <a:prstGeom prst="rect">
            <a:avLst/>
          </a:prstGeom>
          <a:ln>
            <a:solidFill>
              <a:schemeClr val="tx1"/>
            </a:solid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4D2DEB81-3B27-7B10-CC3E-BE54B1D14173}"/>
              </a:ext>
            </a:extLst>
          </p:cNvPr>
          <p:cNvSpPr txBox="1"/>
          <p:nvPr/>
        </p:nvSpPr>
        <p:spPr>
          <a:xfrm>
            <a:off x="742680" y="748407"/>
            <a:ext cx="10255877" cy="584775"/>
          </a:xfrm>
          <a:prstGeom prst="rect">
            <a:avLst/>
          </a:prstGeom>
          <a:noFill/>
        </p:spPr>
        <p:txBody>
          <a:bodyPr wrap="square" rtlCol="0">
            <a:spAutoFit/>
          </a:bodyPr>
          <a:lstStyle/>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CIRCUITOS NEUROLÓGICOS MICCIONALES </a:t>
            </a:r>
          </a:p>
        </p:txBody>
      </p:sp>
    </p:spTree>
    <p:extLst>
      <p:ext uri="{BB962C8B-B14F-4D97-AF65-F5344CB8AC3E}">
        <p14:creationId xmlns:p14="http://schemas.microsoft.com/office/powerpoint/2010/main" val="785056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72A2E1B-01BF-15EB-F19C-F04F3088161F}"/>
              </a:ext>
            </a:extLst>
          </p:cNvPr>
          <p:cNvSpPr txBox="1"/>
          <p:nvPr/>
        </p:nvSpPr>
        <p:spPr>
          <a:xfrm>
            <a:off x="1159648" y="3733038"/>
            <a:ext cx="3708565" cy="2062103"/>
          </a:xfrm>
          <a:prstGeom prst="rect">
            <a:avLst/>
          </a:prstGeom>
          <a:noFill/>
        </p:spPr>
        <p:txBody>
          <a:bodyPr wrap="square" rtlCol="0">
            <a:spAutoFit/>
          </a:bodyPr>
          <a:lstStyle/>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ACV</a:t>
            </a:r>
          </a:p>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DEMENCIA/S</a:t>
            </a:r>
          </a:p>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PARKINSON</a:t>
            </a:r>
          </a:p>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AMS</a:t>
            </a:r>
          </a:p>
        </p:txBody>
      </p:sp>
      <p:sp>
        <p:nvSpPr>
          <p:cNvPr id="8" name="TextBox 7">
            <a:extLst>
              <a:ext uri="{FF2B5EF4-FFF2-40B4-BE49-F238E27FC236}">
                <a16:creationId xmlns:a16="http://schemas.microsoft.com/office/drawing/2014/main" id="{CCAF4768-3075-4DFA-29CA-E599D55D9094}"/>
              </a:ext>
            </a:extLst>
          </p:cNvPr>
          <p:cNvSpPr txBox="1"/>
          <p:nvPr/>
        </p:nvSpPr>
        <p:spPr>
          <a:xfrm>
            <a:off x="5512158" y="3733039"/>
            <a:ext cx="5422005" cy="2062103"/>
          </a:xfrm>
          <a:prstGeom prst="rect">
            <a:avLst/>
          </a:prstGeom>
          <a:noFill/>
        </p:spPr>
        <p:txBody>
          <a:bodyPr wrap="square" rtlCol="0">
            <a:spAutoFit/>
          </a:bodyPr>
          <a:lstStyle/>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PARÁLISIS CEREBRAL</a:t>
            </a:r>
          </a:p>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TUMORES CEREBRALES</a:t>
            </a:r>
          </a:p>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LESIONES TRAUMÁTICAS</a:t>
            </a:r>
          </a:p>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HIDROCEFALIA</a:t>
            </a:r>
          </a:p>
        </p:txBody>
      </p:sp>
      <p:sp>
        <p:nvSpPr>
          <p:cNvPr id="11" name="TextBox 10">
            <a:extLst>
              <a:ext uri="{FF2B5EF4-FFF2-40B4-BE49-F238E27FC236}">
                <a16:creationId xmlns:a16="http://schemas.microsoft.com/office/drawing/2014/main" id="{1FBE6280-377F-3019-108F-991EF51CE434}"/>
              </a:ext>
            </a:extLst>
          </p:cNvPr>
          <p:cNvSpPr txBox="1"/>
          <p:nvPr/>
        </p:nvSpPr>
        <p:spPr>
          <a:xfrm>
            <a:off x="2141113" y="5795141"/>
            <a:ext cx="6098146" cy="523220"/>
          </a:xfrm>
          <a:prstGeom prst="rect">
            <a:avLst/>
          </a:prstGeom>
          <a:noFill/>
        </p:spPr>
        <p:txBody>
          <a:bodyPr wrap="square">
            <a:spAutoFit/>
          </a:bodyPr>
          <a:lstStyle/>
          <a:p>
            <a:r>
              <a:rPr lang="en-US" sz="2800" i="1" dirty="0">
                <a:solidFill>
                  <a:srgbClr val="002060"/>
                </a:solidFill>
                <a:latin typeface="Verdana" panose="020B0604030504040204" pitchFamily="34" charset="0"/>
                <a:ea typeface="Verdana" panose="020B0604030504040204" pitchFamily="34" charset="0"/>
                <a:cs typeface="Verdana" panose="020B0604030504040204" pitchFamily="34" charset="0"/>
              </a:rPr>
              <a:t>ESCLEROSIS MÚLTIPLE</a:t>
            </a:r>
          </a:p>
        </p:txBody>
      </p:sp>
      <p:pic>
        <p:nvPicPr>
          <p:cNvPr id="12" name="Picture 11">
            <a:extLst>
              <a:ext uri="{FF2B5EF4-FFF2-40B4-BE49-F238E27FC236}">
                <a16:creationId xmlns:a16="http://schemas.microsoft.com/office/drawing/2014/main" id="{5775BEC1-9A90-CCCE-74D9-83DDDB85731B}"/>
              </a:ext>
            </a:extLst>
          </p:cNvPr>
          <p:cNvPicPr>
            <a:picLocks noChangeAspect="1"/>
          </p:cNvPicPr>
          <p:nvPr/>
        </p:nvPicPr>
        <p:blipFill>
          <a:blip r:embed="rId2"/>
          <a:stretch>
            <a:fillRect/>
          </a:stretch>
        </p:blipFill>
        <p:spPr>
          <a:xfrm>
            <a:off x="256748" y="1550504"/>
            <a:ext cx="11827938" cy="1659314"/>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56503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87C37-ADCD-D58E-A6B0-A5C1339B330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72B427DA-BAC2-48AE-B1C0-E0A50F50CEF2}"/>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dysfunction is typical after frontal stroke or Traumatic Brain Injury?</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a:t>
            </a:r>
            <a:r>
              <a:rPr lang="en-US" dirty="0" err="1">
                <a:latin typeface="Verdana" panose="020B0604030504040204" pitchFamily="34" charset="0"/>
                <a:ea typeface="Verdana" panose="020B0604030504040204" pitchFamily="34" charset="0"/>
                <a:cs typeface="Verdana" panose="020B0604030504040204" pitchFamily="34" charset="0"/>
              </a:rPr>
              <a:t>Arreflexia</a:t>
            </a: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B) Hyperactivity without dyssynergia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Dyssynergia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Overflow incontinence</a:t>
            </a:r>
          </a:p>
        </p:txBody>
      </p:sp>
    </p:spTree>
    <p:extLst>
      <p:ext uri="{BB962C8B-B14F-4D97-AF65-F5344CB8AC3E}">
        <p14:creationId xmlns:p14="http://schemas.microsoft.com/office/powerpoint/2010/main" val="20811979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87C37-ADCD-D58E-A6B0-A5C1339B330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72B427DA-BAC2-48AE-B1C0-E0A50F50CEF2}"/>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dysfunction is typical after a frontal stroke or Traumatic Brain Injury?</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a:t>
            </a:r>
            <a:r>
              <a:rPr lang="en-US" dirty="0" err="1">
                <a:latin typeface="Verdana" panose="020B0604030504040204" pitchFamily="34" charset="0"/>
                <a:ea typeface="Verdana" panose="020B0604030504040204" pitchFamily="34" charset="0"/>
                <a:cs typeface="Verdana" panose="020B0604030504040204" pitchFamily="34" charset="0"/>
              </a:rPr>
              <a:t>Arreflexia</a:t>
            </a: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Hyperactivity without dyssynergia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Dyssynergia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Overflow incontinence</a:t>
            </a:r>
          </a:p>
        </p:txBody>
      </p:sp>
    </p:spTree>
    <p:extLst>
      <p:ext uri="{BB962C8B-B14F-4D97-AF65-F5344CB8AC3E}">
        <p14:creationId xmlns:p14="http://schemas.microsoft.com/office/powerpoint/2010/main" val="40352380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351832F-B46B-3739-7DB0-CB2863EE334C}"/>
              </a:ext>
            </a:extLst>
          </p:cNvPr>
          <p:cNvSpPr txBox="1"/>
          <p:nvPr/>
        </p:nvSpPr>
        <p:spPr>
          <a:xfrm>
            <a:off x="953038" y="1642990"/>
            <a:ext cx="10045519" cy="1282787"/>
          </a:xfrm>
          <a:prstGeom prst="rect">
            <a:avLst/>
          </a:prstGeom>
          <a:noFill/>
        </p:spPr>
        <p:txBody>
          <a:bodyPr wrap="square" rtlCol="0">
            <a:spAutoFit/>
          </a:bodyPr>
          <a:lstStyle/>
          <a:p>
            <a:pPr>
              <a:lnSpc>
                <a:spcPct val="150000"/>
              </a:lnSpc>
            </a:pPr>
            <a:r>
              <a:rPr lang="en-US" b="1" dirty="0">
                <a:latin typeface="Verdana" panose="020B0604030504040204" pitchFamily="34" charset="0"/>
                <a:ea typeface="Verdana" panose="020B0604030504040204" pitchFamily="34" charset="0"/>
                <a:cs typeface="Verdana" panose="020B0604030504040204" pitchFamily="34" charset="0"/>
              </a:rPr>
              <a:t>Origen y </a:t>
            </a:r>
            <a:r>
              <a:rPr lang="en-US" b="1" dirty="0" err="1">
                <a:latin typeface="Verdana" panose="020B0604030504040204" pitchFamily="34" charset="0"/>
                <a:ea typeface="Verdana" panose="020B0604030504040204" pitchFamily="34" charset="0"/>
                <a:cs typeface="Verdana" panose="020B0604030504040204" pitchFamily="34" charset="0"/>
              </a:rPr>
              <a:t>terminación</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aferencias</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viscerales</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y FR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protuberancia</a:t>
            </a:r>
            <a:endPar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endParaRPr>
          </a:p>
          <a:p>
            <a:pPr>
              <a:lnSpc>
                <a:spcPct val="150000"/>
              </a:lnSpc>
            </a:pPr>
            <a:r>
              <a:rPr lang="en-US" b="1" dirty="0" err="1">
                <a:latin typeface="Verdana" panose="020B0604030504040204" pitchFamily="34" charset="0"/>
                <a:ea typeface="Verdana" panose="020B0604030504040204" pitchFamily="34" charset="0"/>
                <a:cs typeface="Verdana" panose="020B0604030504040204" pitchFamily="34" charset="0"/>
              </a:rPr>
              <a:t>Función</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establece</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contracción</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del detrusor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iniciado</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por</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la distension de la </a:t>
            </a:r>
            <a:r>
              <a:rPr lang="en-US" dirty="0" err="1">
                <a:latin typeface="Verdana" panose="020B0604030504040204" pitchFamily="34" charset="0"/>
                <a:ea typeface="Verdana" panose="020B0604030504040204" pitchFamily="34" charset="0"/>
                <a:cs typeface="Verdana" panose="020B0604030504040204" pitchFamily="34" charset="0"/>
                <a:sym typeface="Wingdings" pitchFamily="2" charset="2"/>
              </a:rPr>
              <a:t>vejiga</a:t>
            </a:r>
            <a:endParaRPr lang="en-US" dirty="0">
              <a:latin typeface="Verdana" panose="020B0604030504040204" pitchFamily="34" charset="0"/>
              <a:ea typeface="Verdana" panose="020B0604030504040204" pitchFamily="34" charset="0"/>
              <a:cs typeface="Verdana" panose="020B0604030504040204" pitchFamily="34" charset="0"/>
            </a:endParaRPr>
          </a:p>
          <a:p>
            <a:pPr>
              <a:lnSpc>
                <a:spcPct val="150000"/>
              </a:lnSpc>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E97CA739-3295-6EDD-3A82-409404C08CA4}"/>
              </a:ext>
            </a:extLst>
          </p:cNvPr>
          <p:cNvSpPr txBox="1"/>
          <p:nvPr/>
        </p:nvSpPr>
        <p:spPr>
          <a:xfrm>
            <a:off x="5614542" y="6267248"/>
            <a:ext cx="6099048" cy="276999"/>
          </a:xfrm>
          <a:prstGeom prst="rect">
            <a:avLst/>
          </a:prstGeom>
          <a:noFill/>
        </p:spPr>
        <p:txBody>
          <a:bodyPr wrap="square">
            <a:spAutoFit/>
          </a:bodyPr>
          <a:lstStyle/>
          <a:p>
            <a:pPr algn="r"/>
            <a:r>
              <a:rPr lang="en-GB" sz="1200" i="1" dirty="0">
                <a:latin typeface="Verdana" panose="020B0604030504040204" pitchFamily="34" charset="0"/>
                <a:ea typeface="Verdana" panose="020B0604030504040204" pitchFamily="34" charset="0"/>
                <a:cs typeface="Verdana" panose="020B0604030504040204" pitchFamily="34" charset="0"/>
              </a:rPr>
              <a:t>Rev. Arg. de Urol. · Vol. 77 (4) 2012</a:t>
            </a:r>
            <a:endParaRPr lang="en-US" sz="1200" i="1" dirty="0">
              <a:latin typeface="Verdana" panose="020B0604030504040204" pitchFamily="34" charset="0"/>
              <a:ea typeface="Verdana" panose="020B0604030504040204" pitchFamily="34" charset="0"/>
              <a:cs typeface="Verdana" panose="020B0604030504040204" pitchFamily="34" charset="0"/>
            </a:endParaRPr>
          </a:p>
        </p:txBody>
      </p:sp>
      <p:pic>
        <p:nvPicPr>
          <p:cNvPr id="7" name="Picture 6">
            <a:extLst>
              <a:ext uri="{FF2B5EF4-FFF2-40B4-BE49-F238E27FC236}">
                <a16:creationId xmlns:a16="http://schemas.microsoft.com/office/drawing/2014/main" id="{7C31EA1B-761F-C960-D756-1FB5EFF496F5}"/>
              </a:ext>
            </a:extLst>
          </p:cNvPr>
          <p:cNvPicPr>
            <a:picLocks noChangeAspect="1"/>
          </p:cNvPicPr>
          <p:nvPr/>
        </p:nvPicPr>
        <p:blipFill>
          <a:blip r:embed="rId2"/>
          <a:stretch>
            <a:fillRect/>
          </a:stretch>
        </p:blipFill>
        <p:spPr>
          <a:xfrm>
            <a:off x="5935090" y="2925777"/>
            <a:ext cx="5778500" cy="2540000"/>
          </a:xfrm>
          <a:prstGeom prst="rect">
            <a:avLst/>
          </a:prstGeom>
          <a:ln>
            <a:solidFill>
              <a:schemeClr val="tx1"/>
            </a:solid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12778486-DE05-235F-4DD7-805801E76E9B}"/>
              </a:ext>
            </a:extLst>
          </p:cNvPr>
          <p:cNvPicPr>
            <a:picLocks noChangeAspect="1"/>
          </p:cNvPicPr>
          <p:nvPr/>
        </p:nvPicPr>
        <p:blipFill>
          <a:blip r:embed="rId3"/>
          <a:stretch>
            <a:fillRect/>
          </a:stretch>
        </p:blipFill>
        <p:spPr>
          <a:xfrm>
            <a:off x="470215" y="2925777"/>
            <a:ext cx="4566825" cy="2856033"/>
          </a:xfrm>
          <a:prstGeom prst="rect">
            <a:avLst/>
          </a:prstGeom>
          <a:ln>
            <a:solidFill>
              <a:schemeClr val="tx1"/>
            </a:solid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36BC222B-1794-43A2-8874-F9987FD1ED40}"/>
              </a:ext>
            </a:extLst>
          </p:cNvPr>
          <p:cNvSpPr txBox="1"/>
          <p:nvPr/>
        </p:nvSpPr>
        <p:spPr>
          <a:xfrm>
            <a:off x="742680" y="748407"/>
            <a:ext cx="10255877" cy="584775"/>
          </a:xfrm>
          <a:prstGeom prst="rect">
            <a:avLst/>
          </a:prstGeom>
          <a:noFill/>
        </p:spPr>
        <p:txBody>
          <a:bodyPr wrap="square" rtlCol="0">
            <a:spAutoFit/>
          </a:bodyPr>
          <a:lstStyle/>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CIRCUITOS NEUROLÓGICOS MICCIONALES </a:t>
            </a:r>
          </a:p>
        </p:txBody>
      </p:sp>
    </p:spTree>
    <p:extLst>
      <p:ext uri="{BB962C8B-B14F-4D97-AF65-F5344CB8AC3E}">
        <p14:creationId xmlns:p14="http://schemas.microsoft.com/office/powerpoint/2010/main" val="467395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B843D8A-E41A-0B16-A2D7-AE59A774450D}"/>
              </a:ext>
            </a:extLst>
          </p:cNvPr>
          <p:cNvSpPr txBox="1"/>
          <p:nvPr/>
        </p:nvSpPr>
        <p:spPr>
          <a:xfrm>
            <a:off x="2613749" y="5644238"/>
            <a:ext cx="8802999" cy="584775"/>
          </a:xfrm>
          <a:prstGeom prst="rect">
            <a:avLst/>
          </a:prstGeom>
          <a:noFill/>
        </p:spPr>
        <p:txBody>
          <a:bodyPr wrap="square" rtlCol="0">
            <a:spAutoFit/>
          </a:bodyPr>
          <a:lstStyle/>
          <a:p>
            <a:r>
              <a:rPr lang="en-US" sz="3200" i="1" dirty="0">
                <a:solidFill>
                  <a:srgbClr val="002060"/>
                </a:solidFill>
                <a:latin typeface="Verdana" panose="020B0604030504040204" pitchFamily="34" charset="0"/>
                <a:ea typeface="Verdana" panose="020B0604030504040204" pitchFamily="34" charset="0"/>
                <a:cs typeface="Verdana" panose="020B0604030504040204" pitchFamily="34" charset="0"/>
              </a:rPr>
              <a:t>ESCLEROSIS MÚLTIPLE</a:t>
            </a:r>
          </a:p>
        </p:txBody>
      </p:sp>
      <p:sp>
        <p:nvSpPr>
          <p:cNvPr id="11" name="TextBox 10">
            <a:extLst>
              <a:ext uri="{FF2B5EF4-FFF2-40B4-BE49-F238E27FC236}">
                <a16:creationId xmlns:a16="http://schemas.microsoft.com/office/drawing/2014/main" id="{CDA1A98F-60FD-27F0-968F-E063AF4B14FF}"/>
              </a:ext>
            </a:extLst>
          </p:cNvPr>
          <p:cNvSpPr txBox="1"/>
          <p:nvPr/>
        </p:nvSpPr>
        <p:spPr>
          <a:xfrm>
            <a:off x="2607123" y="4120257"/>
            <a:ext cx="7765571" cy="1200329"/>
          </a:xfrm>
          <a:prstGeom prst="rect">
            <a:avLst/>
          </a:prstGeom>
          <a:noFill/>
        </p:spPr>
        <p:txBody>
          <a:bodyPr wrap="square">
            <a:spAutoFit/>
          </a:bodyPr>
          <a:lstStyle/>
          <a:p>
            <a:r>
              <a:rPr lang="en-US" sz="2400" dirty="0">
                <a:solidFill>
                  <a:srgbClr val="002060"/>
                </a:solidFill>
                <a:latin typeface="Verdana" panose="020B0604030504040204" pitchFamily="34" charset="0"/>
                <a:ea typeface="Verdana" panose="020B0604030504040204" pitchFamily="34" charset="0"/>
                <a:cs typeface="Verdana" panose="020B0604030504040204" pitchFamily="34" charset="0"/>
              </a:rPr>
              <a:t>LESIONES MEDULARES ESPINALES</a:t>
            </a:r>
          </a:p>
          <a:p>
            <a:r>
              <a:rPr lang="en-US" sz="2400" dirty="0">
                <a:solidFill>
                  <a:srgbClr val="002060"/>
                </a:solidFill>
                <a:latin typeface="Verdana" panose="020B0604030504040204" pitchFamily="34" charset="0"/>
                <a:ea typeface="Verdana" panose="020B0604030504040204" pitchFamily="34" charset="0"/>
                <a:cs typeface="Verdana" panose="020B0604030504040204" pitchFamily="34" charset="0"/>
              </a:rPr>
              <a:t>ESPINA BIFIDA</a:t>
            </a:r>
          </a:p>
          <a:p>
            <a:r>
              <a:rPr lang="en-US" sz="2400" dirty="0">
                <a:solidFill>
                  <a:srgbClr val="002060"/>
                </a:solidFill>
                <a:latin typeface="Verdana" panose="020B0604030504040204" pitchFamily="34" charset="0"/>
                <a:ea typeface="Verdana" panose="020B0604030504040204" pitchFamily="34" charset="0"/>
                <a:cs typeface="Verdana" panose="020B0604030504040204" pitchFamily="34" charset="0"/>
              </a:rPr>
              <a:t>PARAPLEGIA ESPASTICA HEREDITARIA</a:t>
            </a:r>
          </a:p>
        </p:txBody>
      </p:sp>
      <p:pic>
        <p:nvPicPr>
          <p:cNvPr id="12" name="Picture 11">
            <a:extLst>
              <a:ext uri="{FF2B5EF4-FFF2-40B4-BE49-F238E27FC236}">
                <a16:creationId xmlns:a16="http://schemas.microsoft.com/office/drawing/2014/main" id="{FEE7396A-EDDB-9FAA-AAFD-0E211DB9A175}"/>
              </a:ext>
            </a:extLst>
          </p:cNvPr>
          <p:cNvPicPr>
            <a:picLocks noChangeAspect="1"/>
          </p:cNvPicPr>
          <p:nvPr/>
        </p:nvPicPr>
        <p:blipFill>
          <a:blip r:embed="rId2"/>
          <a:stretch>
            <a:fillRect/>
          </a:stretch>
        </p:blipFill>
        <p:spPr>
          <a:xfrm>
            <a:off x="1474304" y="734126"/>
            <a:ext cx="8639972" cy="3196170"/>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25806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C0B2-4E6B-E4E9-21EF-5397E9B9480D}"/>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91F91636-F863-D7FA-5EE8-D11EDC30D068}"/>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urodynamic pattern would you expect in a complete T12 spinal cord injury?</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Detrusor areflexia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B) Detrusor hyperactivity with dyssynergia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Coordinated contraction</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Overflow incontinence</a:t>
            </a:r>
          </a:p>
        </p:txBody>
      </p:sp>
    </p:spTree>
    <p:extLst>
      <p:ext uri="{BB962C8B-B14F-4D97-AF65-F5344CB8AC3E}">
        <p14:creationId xmlns:p14="http://schemas.microsoft.com/office/powerpoint/2010/main" val="942283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C0B2-4E6B-E4E9-21EF-5397E9B9480D}"/>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91F91636-F863-D7FA-5EE8-D11EDC30D068}"/>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urodynamic pattern would you expect in a complete T12 spinal cord injury?</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Detrusor areflexia</a:t>
            </a:r>
          </a:p>
          <a:p>
            <a:pPr marL="0" indent="0">
              <a:buNone/>
            </a:pP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Detrusor hyperactivity with dyssynergia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Coordinated contraction</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Overflow incontinence</a:t>
            </a:r>
          </a:p>
        </p:txBody>
      </p:sp>
    </p:spTree>
    <p:extLst>
      <p:ext uri="{BB962C8B-B14F-4D97-AF65-F5344CB8AC3E}">
        <p14:creationId xmlns:p14="http://schemas.microsoft.com/office/powerpoint/2010/main" val="3263894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851B5-1B47-72AB-B914-DE95C90B2EC9}"/>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0D496313-5C25-002E-C7DD-BE0357ABB9A5}"/>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is observed in the urodynamics of complete </a:t>
            </a:r>
            <a:r>
              <a:rPr lang="en-US" b="1" dirty="0" err="1">
                <a:latin typeface="Verdana" panose="020B0604030504040204" pitchFamily="34" charset="0"/>
                <a:ea typeface="Verdana" panose="020B0604030504040204" pitchFamily="34" charset="0"/>
                <a:cs typeface="Verdana" panose="020B0604030504040204" pitchFamily="34" charset="0"/>
              </a:rPr>
              <a:t>suprasacral</a:t>
            </a:r>
            <a:r>
              <a:rPr lang="en-US" b="1" dirty="0">
                <a:latin typeface="Verdana" panose="020B0604030504040204" pitchFamily="34" charset="0"/>
                <a:ea typeface="Verdana" panose="020B0604030504040204" pitchFamily="34" charset="0"/>
                <a:cs typeface="Verdana" panose="020B0604030504040204" pitchFamily="34" charset="0"/>
              </a:rPr>
              <a:t> injury?</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No contractions</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B) Involuntary high-pressure contractions and interrupted flow</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High compliance</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Perfect coordination</a:t>
            </a:r>
          </a:p>
        </p:txBody>
      </p:sp>
    </p:spTree>
    <p:extLst>
      <p:ext uri="{BB962C8B-B14F-4D97-AF65-F5344CB8AC3E}">
        <p14:creationId xmlns:p14="http://schemas.microsoft.com/office/powerpoint/2010/main" val="3695037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851B5-1B47-72AB-B914-DE95C90B2EC9}"/>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0D496313-5C25-002E-C7DD-BE0357ABB9A5}"/>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is observed in the urodynamics of complete </a:t>
            </a:r>
            <a:r>
              <a:rPr lang="en-US" b="1" dirty="0" err="1">
                <a:latin typeface="Verdana" panose="020B0604030504040204" pitchFamily="34" charset="0"/>
                <a:ea typeface="Verdana" panose="020B0604030504040204" pitchFamily="34" charset="0"/>
                <a:cs typeface="Verdana" panose="020B0604030504040204" pitchFamily="34" charset="0"/>
              </a:rPr>
              <a:t>suprasacral</a:t>
            </a:r>
            <a:r>
              <a:rPr lang="en-US" b="1" dirty="0">
                <a:latin typeface="Verdana" panose="020B0604030504040204" pitchFamily="34" charset="0"/>
                <a:ea typeface="Verdana" panose="020B0604030504040204" pitchFamily="34" charset="0"/>
                <a:cs typeface="Verdana" panose="020B0604030504040204" pitchFamily="34" charset="0"/>
              </a:rPr>
              <a:t> injury?</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No contractions</a:t>
            </a:r>
          </a:p>
          <a:p>
            <a:pPr marL="0" indent="0">
              <a:buNone/>
            </a:pP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Involuntary high-pressure contractions and interrupted flow</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High compliance</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Perfect coordination</a:t>
            </a:r>
          </a:p>
        </p:txBody>
      </p:sp>
    </p:spTree>
    <p:extLst>
      <p:ext uri="{BB962C8B-B14F-4D97-AF65-F5344CB8AC3E}">
        <p14:creationId xmlns:p14="http://schemas.microsoft.com/office/powerpoint/2010/main" val="3405139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9E3EC-DFC4-F065-66EE-15C7F2054892}"/>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9596AAC7-C644-AD55-ECB8-654FDD78AAFF}"/>
              </a:ext>
            </a:extLst>
          </p:cNvPr>
          <p:cNvSpPr>
            <a:spLocks noGrp="1"/>
          </p:cNvSpPr>
          <p:nvPr>
            <p:ph idx="1"/>
          </p:nvPr>
        </p:nvSpPr>
        <p:spPr/>
        <p:txBody>
          <a:bodyPr/>
          <a:lstStyle/>
          <a:p>
            <a:pPr marL="0" indent="0" algn="l" fontAlgn="base">
              <a:buNone/>
            </a:pPr>
            <a:r>
              <a:rPr lang="en-GB" b="1" i="0" dirty="0">
                <a:effectLst/>
                <a:latin typeface="Verdana" panose="020B0604030504040204" pitchFamily="34" charset="0"/>
                <a:ea typeface="Verdana" panose="020B0604030504040204" pitchFamily="34" charset="0"/>
                <a:cs typeface="Verdana" panose="020B0604030504040204" pitchFamily="34" charset="0"/>
              </a:rPr>
              <a:t>What is the bladder capacity threshold that defines reduced functional capacity in adults?</a:t>
            </a:r>
          </a:p>
          <a:p>
            <a:pPr marL="0" indent="0" algn="l" fontAlgn="base">
              <a:buNone/>
            </a:pPr>
            <a:endParaRPr lang="en-GB" b="0" i="0" dirty="0">
              <a:effectLst/>
              <a:latin typeface="Verdana" panose="020B0604030504040204" pitchFamily="34" charset="0"/>
              <a:ea typeface="Verdana" panose="020B0604030504040204" pitchFamily="34" charset="0"/>
              <a:cs typeface="Verdana" panose="020B0604030504040204" pitchFamily="34" charset="0"/>
            </a:endParaRP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A</a:t>
            </a:r>
            <a:r>
              <a:rPr lang="en-GB" b="0" i="0" dirty="0">
                <a:effectLst/>
                <a:latin typeface="Verdana" panose="020B0604030504040204" pitchFamily="34" charset="0"/>
                <a:ea typeface="Verdana" panose="020B0604030504040204" pitchFamily="34" charset="0"/>
                <a:cs typeface="Verdana" panose="020B0604030504040204" pitchFamily="34" charset="0"/>
              </a:rPr>
              <a:t>) &lt;200ml</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B</a:t>
            </a:r>
            <a:r>
              <a:rPr lang="en-GB" i="0" dirty="0">
                <a:effectLst/>
                <a:latin typeface="Verdana" panose="020B0604030504040204" pitchFamily="34" charset="0"/>
                <a:ea typeface="Verdana" panose="020B0604030504040204" pitchFamily="34" charset="0"/>
                <a:cs typeface="Verdana" panose="020B0604030504040204" pitchFamily="34" charset="0"/>
              </a:rPr>
              <a:t>) &lt;300ml</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C</a:t>
            </a:r>
            <a:r>
              <a:rPr lang="en-GB" b="0" i="0" dirty="0">
                <a:effectLst/>
                <a:latin typeface="Verdana" panose="020B0604030504040204" pitchFamily="34" charset="0"/>
                <a:ea typeface="Verdana" panose="020B0604030504040204" pitchFamily="34" charset="0"/>
                <a:cs typeface="Verdana" panose="020B0604030504040204" pitchFamily="34" charset="0"/>
              </a:rPr>
              <a:t>) &lt;400ml</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D) </a:t>
            </a:r>
            <a:r>
              <a:rPr lang="en-GB" b="0" i="0" dirty="0">
                <a:effectLst/>
                <a:latin typeface="Verdana" panose="020B0604030504040204" pitchFamily="34" charset="0"/>
                <a:ea typeface="Verdana" panose="020B0604030504040204" pitchFamily="34" charset="0"/>
                <a:cs typeface="Verdana" panose="020B0604030504040204" pitchFamily="34" charset="0"/>
              </a:rPr>
              <a:t>&lt;500ml</a:t>
            </a:r>
          </a:p>
        </p:txBody>
      </p:sp>
    </p:spTree>
    <p:extLst>
      <p:ext uri="{BB962C8B-B14F-4D97-AF65-F5344CB8AC3E}">
        <p14:creationId xmlns:p14="http://schemas.microsoft.com/office/powerpoint/2010/main" val="4921362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2E51BDE-94C6-E5E0-27E8-2C2F58A611B8}"/>
              </a:ext>
            </a:extLst>
          </p:cNvPr>
          <p:cNvSpPr txBox="1"/>
          <p:nvPr/>
        </p:nvSpPr>
        <p:spPr>
          <a:xfrm>
            <a:off x="1497881" y="1509546"/>
            <a:ext cx="9196237" cy="1282787"/>
          </a:xfrm>
          <a:prstGeom prst="rect">
            <a:avLst/>
          </a:prstGeom>
          <a:noFill/>
        </p:spPr>
        <p:txBody>
          <a:bodyPr wrap="square" rtlCol="0">
            <a:spAutoFit/>
          </a:bodyPr>
          <a:lstStyle/>
          <a:p>
            <a:pPr algn="just">
              <a:lnSpc>
                <a:spcPct val="150000"/>
              </a:lnSpc>
            </a:pPr>
            <a:r>
              <a:rPr lang="en-US" b="1" dirty="0">
                <a:latin typeface="Verdana" panose="020B0604030504040204" pitchFamily="34" charset="0"/>
                <a:ea typeface="Verdana" panose="020B0604030504040204" pitchFamily="34" charset="0"/>
                <a:cs typeface="Verdana" panose="020B0604030504040204" pitchFamily="34" charset="0"/>
              </a:rPr>
              <a:t>Origen y </a:t>
            </a:r>
            <a:r>
              <a:rPr lang="en-US" b="1" dirty="0" err="1">
                <a:latin typeface="Verdana" panose="020B0604030504040204" pitchFamily="34" charset="0"/>
                <a:ea typeface="Verdana" panose="020B0604030504040204" pitchFamily="34" charset="0"/>
                <a:cs typeface="Verdana" panose="020B0604030504040204" pitchFamily="34" charset="0"/>
              </a:rPr>
              <a:t>terminación</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rPr>
              <a:t> </a:t>
            </a:r>
            <a:r>
              <a:rPr lang="en-GB" dirty="0" err="1">
                <a:latin typeface="Verdana" panose="020B0604030504040204" pitchFamily="34" charset="0"/>
                <a:ea typeface="Verdana" panose="020B0604030504040204" pitchFamily="34" charset="0"/>
                <a:cs typeface="Verdana" panose="020B0604030504040204" pitchFamily="34" charset="0"/>
              </a:rPr>
              <a:t>vías</a:t>
            </a:r>
            <a:r>
              <a:rPr lang="en-GB" dirty="0">
                <a:latin typeface="Verdana" panose="020B0604030504040204" pitchFamily="34" charset="0"/>
                <a:ea typeface="Verdana" panose="020B0604030504040204" pitchFamily="34" charset="0"/>
                <a:cs typeface="Verdana" panose="020B0604030504040204" pitchFamily="34" charset="0"/>
              </a:rPr>
              <a:t> </a:t>
            </a:r>
            <a:r>
              <a:rPr lang="en-GB" dirty="0" err="1">
                <a:latin typeface="Verdana" panose="020B0604030504040204" pitchFamily="34" charset="0"/>
                <a:ea typeface="Verdana" panose="020B0604030504040204" pitchFamily="34" charset="0"/>
                <a:cs typeface="Verdana" panose="020B0604030504040204" pitchFamily="34" charset="0"/>
              </a:rPr>
              <a:t>aferentes</a:t>
            </a:r>
            <a:r>
              <a:rPr lang="en-GB" dirty="0">
                <a:latin typeface="Verdana" panose="020B0604030504040204" pitchFamily="34" charset="0"/>
                <a:ea typeface="Verdana" panose="020B0604030504040204" pitchFamily="34" charset="0"/>
                <a:cs typeface="Verdana" panose="020B0604030504040204" pitchFamily="34" charset="0"/>
              </a:rPr>
              <a:t> de la </a:t>
            </a:r>
            <a:r>
              <a:rPr lang="en-GB" dirty="0" err="1">
                <a:latin typeface="Verdana" panose="020B0604030504040204" pitchFamily="34" charset="0"/>
                <a:ea typeface="Verdana" panose="020B0604030504040204" pitchFamily="34" charset="0"/>
                <a:cs typeface="Verdana" panose="020B0604030504040204" pitchFamily="34" charset="0"/>
              </a:rPr>
              <a:t>vejiga</a:t>
            </a:r>
            <a:r>
              <a:rPr lang="en-GB" dirty="0">
                <a:latin typeface="Verdana" panose="020B0604030504040204" pitchFamily="34" charset="0"/>
                <a:ea typeface="Verdana" panose="020B0604030504040204" pitchFamily="34" charset="0"/>
                <a:cs typeface="Verdana" panose="020B0604030504040204" pitchFamily="34" charset="0"/>
              </a:rPr>
              <a:t> y la </a:t>
            </a:r>
            <a:r>
              <a:rPr lang="en-GB" dirty="0" err="1">
                <a:latin typeface="Verdana" panose="020B0604030504040204" pitchFamily="34" charset="0"/>
                <a:ea typeface="Verdana" panose="020B0604030504040204" pitchFamily="34" charset="0"/>
                <a:cs typeface="Verdana" panose="020B0604030504040204" pitchFamily="34" charset="0"/>
              </a:rPr>
              <a:t>uretra</a:t>
            </a:r>
            <a:r>
              <a:rPr lang="en-GB" dirty="0">
                <a:latin typeface="Verdana" panose="020B0604030504040204" pitchFamily="34" charset="0"/>
                <a:ea typeface="Verdana" panose="020B0604030504040204" pitchFamily="34" charset="0"/>
                <a:cs typeface="Verdana" panose="020B0604030504040204" pitchFamily="34" charset="0"/>
              </a:rPr>
              <a:t>, con </a:t>
            </a:r>
            <a:r>
              <a:rPr lang="en-GB" dirty="0" err="1">
                <a:latin typeface="Verdana" panose="020B0604030504040204" pitchFamily="34" charset="0"/>
                <a:ea typeface="Verdana" panose="020B0604030504040204" pitchFamily="34" charset="0"/>
                <a:cs typeface="Verdana" panose="020B0604030504040204" pitchFamily="34" charset="0"/>
              </a:rPr>
              <a:t>los</a:t>
            </a:r>
            <a:r>
              <a:rPr lang="en-GB" dirty="0">
                <a:latin typeface="Verdana" panose="020B0604030504040204" pitchFamily="34" charset="0"/>
                <a:ea typeface="Verdana" panose="020B0604030504040204" pitchFamily="34" charset="0"/>
                <a:cs typeface="Verdana" panose="020B0604030504040204" pitchFamily="34" charset="0"/>
              </a:rPr>
              <a:t> </a:t>
            </a:r>
            <a:r>
              <a:rPr lang="en-GB" dirty="0" err="1">
                <a:latin typeface="Verdana" panose="020B0604030504040204" pitchFamily="34" charset="0"/>
                <a:ea typeface="Verdana" panose="020B0604030504040204" pitchFamily="34" charset="0"/>
                <a:cs typeface="Verdana" panose="020B0604030504040204" pitchFamily="34" charset="0"/>
              </a:rPr>
              <a:t>centros</a:t>
            </a:r>
            <a:r>
              <a:rPr lang="en-GB" dirty="0">
                <a:latin typeface="Verdana" panose="020B0604030504040204" pitchFamily="34" charset="0"/>
                <a:ea typeface="Verdana" panose="020B0604030504040204" pitchFamily="34" charset="0"/>
                <a:cs typeface="Verdana" panose="020B0604030504040204" pitchFamily="34" charset="0"/>
              </a:rPr>
              <a:t> </a:t>
            </a:r>
            <a:r>
              <a:rPr lang="en-GB" dirty="0" err="1">
                <a:latin typeface="Verdana" panose="020B0604030504040204" pitchFamily="34" charset="0"/>
                <a:ea typeface="Verdana" panose="020B0604030504040204" pitchFamily="34" charset="0"/>
                <a:cs typeface="Verdana" panose="020B0604030504040204" pitchFamily="34" charset="0"/>
              </a:rPr>
              <a:t>somatoesfinterianos</a:t>
            </a:r>
            <a:r>
              <a:rPr lang="en-GB" dirty="0">
                <a:latin typeface="Verdana" panose="020B0604030504040204" pitchFamily="34" charset="0"/>
                <a:ea typeface="Verdana" panose="020B0604030504040204" pitchFamily="34" charset="0"/>
                <a:cs typeface="Verdana" panose="020B0604030504040204" pitchFamily="34" charset="0"/>
              </a:rPr>
              <a:t> de la </a:t>
            </a:r>
            <a:r>
              <a:rPr lang="en-GB" dirty="0" err="1">
                <a:latin typeface="Verdana" panose="020B0604030504040204" pitchFamily="34" charset="0"/>
                <a:ea typeface="Verdana" panose="020B0604030504040204" pitchFamily="34" charset="0"/>
                <a:cs typeface="Verdana" panose="020B0604030504040204" pitchFamily="34" charset="0"/>
              </a:rPr>
              <a:t>uretra</a:t>
            </a:r>
            <a:r>
              <a:rPr lang="en-GB" dirty="0">
                <a:latin typeface="Verdana" panose="020B0604030504040204" pitchFamily="34" charset="0"/>
                <a:ea typeface="Verdana" panose="020B0604030504040204" pitchFamily="34" charset="0"/>
                <a:cs typeface="Verdana" panose="020B0604030504040204" pitchFamily="34" charset="0"/>
              </a:rPr>
              <a:t> </a:t>
            </a:r>
            <a:r>
              <a:rPr lang="en-GB" dirty="0" err="1">
                <a:latin typeface="Verdana" panose="020B0604030504040204" pitchFamily="34" charset="0"/>
                <a:ea typeface="Verdana" panose="020B0604030504040204" pitchFamily="34" charset="0"/>
                <a:cs typeface="Verdana" panose="020B0604030504040204" pitchFamily="34" charset="0"/>
              </a:rPr>
              <a:t>ubicados</a:t>
            </a:r>
            <a:r>
              <a:rPr lang="en-GB" dirty="0">
                <a:latin typeface="Verdana" panose="020B0604030504040204" pitchFamily="34" charset="0"/>
                <a:ea typeface="Verdana" panose="020B0604030504040204" pitchFamily="34" charset="0"/>
                <a:cs typeface="Verdana" panose="020B0604030504040204" pitchFamily="34" charset="0"/>
              </a:rPr>
              <a:t> </a:t>
            </a:r>
            <a:r>
              <a:rPr lang="en-GB" dirty="0" err="1">
                <a:latin typeface="Verdana" panose="020B0604030504040204" pitchFamily="34" charset="0"/>
                <a:ea typeface="Verdana" panose="020B0604030504040204" pitchFamily="34" charset="0"/>
                <a:cs typeface="Verdana" panose="020B0604030504040204" pitchFamily="34" charset="0"/>
              </a:rPr>
              <a:t>en</a:t>
            </a:r>
            <a:r>
              <a:rPr lang="en-GB" dirty="0">
                <a:latin typeface="Verdana" panose="020B0604030504040204" pitchFamily="34" charset="0"/>
                <a:ea typeface="Verdana" panose="020B0604030504040204" pitchFamily="34" charset="0"/>
                <a:cs typeface="Verdana" panose="020B0604030504040204" pitchFamily="34" charset="0"/>
              </a:rPr>
              <a:t> las </a:t>
            </a:r>
            <a:r>
              <a:rPr lang="en-GB" dirty="0" err="1">
                <a:latin typeface="Verdana" panose="020B0604030504040204" pitchFamily="34" charset="0"/>
                <a:ea typeface="Verdana" panose="020B0604030504040204" pitchFamily="34" charset="0"/>
                <a:cs typeface="Verdana" panose="020B0604030504040204" pitchFamily="34" charset="0"/>
              </a:rPr>
              <a:t>astas</a:t>
            </a:r>
            <a:r>
              <a:rPr lang="en-GB" dirty="0">
                <a:latin typeface="Verdana" panose="020B0604030504040204" pitchFamily="34" charset="0"/>
                <a:ea typeface="Verdana" panose="020B0604030504040204" pitchFamily="34" charset="0"/>
                <a:cs typeface="Verdana" panose="020B0604030504040204" pitchFamily="34" charset="0"/>
              </a:rPr>
              <a:t> </a:t>
            </a:r>
            <a:r>
              <a:rPr lang="en-GB" dirty="0" err="1">
                <a:latin typeface="Verdana" panose="020B0604030504040204" pitchFamily="34" charset="0"/>
                <a:ea typeface="Verdana" panose="020B0604030504040204" pitchFamily="34" charset="0"/>
                <a:cs typeface="Verdana" panose="020B0604030504040204" pitchFamily="34" charset="0"/>
              </a:rPr>
              <a:t>anteriores</a:t>
            </a:r>
            <a:r>
              <a:rPr lang="en-GB" dirty="0">
                <a:latin typeface="Verdana" panose="020B0604030504040204" pitchFamily="34" charset="0"/>
                <a:ea typeface="Verdana" panose="020B0604030504040204" pitchFamily="34" charset="0"/>
                <a:cs typeface="Verdana" panose="020B0604030504040204" pitchFamily="34" charset="0"/>
              </a:rPr>
              <a:t> de la </a:t>
            </a:r>
            <a:r>
              <a:rPr lang="en-GB" dirty="0" err="1">
                <a:latin typeface="Verdana" panose="020B0604030504040204" pitchFamily="34" charset="0"/>
                <a:ea typeface="Verdana" panose="020B0604030504040204" pitchFamily="34" charset="0"/>
                <a:cs typeface="Verdana" panose="020B0604030504040204" pitchFamily="34" charset="0"/>
              </a:rPr>
              <a:t>médula</a:t>
            </a:r>
            <a:r>
              <a:rPr lang="en-GB" dirty="0">
                <a:latin typeface="Verdana" panose="020B0604030504040204" pitchFamily="34" charset="0"/>
                <a:ea typeface="Verdana" panose="020B0604030504040204" pitchFamily="34" charset="0"/>
                <a:cs typeface="Verdana" panose="020B0604030504040204" pitchFamily="34" charset="0"/>
              </a:rPr>
              <a:t> sacra (</a:t>
            </a:r>
            <a:r>
              <a:rPr lang="en-GB" dirty="0" err="1">
                <a:latin typeface="Verdana" panose="020B0604030504040204" pitchFamily="34" charset="0"/>
                <a:ea typeface="Verdana" panose="020B0604030504040204" pitchFamily="34" charset="0"/>
                <a:cs typeface="Verdana" panose="020B0604030504040204" pitchFamily="34" charset="0"/>
              </a:rPr>
              <a:t>núcleos</a:t>
            </a:r>
            <a:r>
              <a:rPr lang="en-GB" dirty="0">
                <a:latin typeface="Verdana" panose="020B0604030504040204" pitchFamily="34" charset="0"/>
                <a:ea typeface="Verdana" panose="020B0604030504040204" pitchFamily="34" charset="0"/>
                <a:cs typeface="Verdana" panose="020B0604030504040204" pitchFamily="34" charset="0"/>
              </a:rPr>
              <a:t> de </a:t>
            </a:r>
            <a:r>
              <a:rPr lang="en-GB" dirty="0" err="1">
                <a:latin typeface="Verdana" panose="020B0604030504040204" pitchFamily="34" charset="0"/>
                <a:ea typeface="Verdana" panose="020B0604030504040204" pitchFamily="34" charset="0"/>
                <a:cs typeface="Verdana" panose="020B0604030504040204" pitchFamily="34" charset="0"/>
              </a:rPr>
              <a:t>Onuf</a:t>
            </a:r>
            <a:r>
              <a:rPr lang="en-GB" dirty="0">
                <a:latin typeface="Verdana" panose="020B0604030504040204" pitchFamily="34" charset="0"/>
                <a:ea typeface="Verdana" panose="020B0604030504040204" pitchFamily="34" charset="0"/>
                <a:cs typeface="Verdana" panose="020B0604030504040204" pitchFamily="34" charset="0"/>
              </a:rPr>
              <a:t> ) </a:t>
            </a:r>
            <a:endParaRPr lang="en-US" dirty="0">
              <a:latin typeface="Verdana" panose="020B0604030504040204" pitchFamily="34" charset="0"/>
              <a:ea typeface="Verdana" panose="020B0604030504040204" pitchFamily="34" charset="0"/>
              <a:cs typeface="Verdana" panose="020B0604030504040204" pitchFamily="34" charset="0"/>
              <a:sym typeface="Wingdings" pitchFamily="2" charset="2"/>
            </a:endParaRPr>
          </a:p>
        </p:txBody>
      </p:sp>
      <p:sp>
        <p:nvSpPr>
          <p:cNvPr id="5" name="TextBox 4">
            <a:extLst>
              <a:ext uri="{FF2B5EF4-FFF2-40B4-BE49-F238E27FC236}">
                <a16:creationId xmlns:a16="http://schemas.microsoft.com/office/drawing/2014/main" id="{E411FBD3-23EC-CC65-956F-54FBFF2FC773}"/>
              </a:ext>
            </a:extLst>
          </p:cNvPr>
          <p:cNvSpPr txBox="1"/>
          <p:nvPr/>
        </p:nvSpPr>
        <p:spPr>
          <a:xfrm>
            <a:off x="5640513" y="6305894"/>
            <a:ext cx="6099048" cy="276999"/>
          </a:xfrm>
          <a:prstGeom prst="rect">
            <a:avLst/>
          </a:prstGeom>
          <a:noFill/>
        </p:spPr>
        <p:txBody>
          <a:bodyPr wrap="square">
            <a:spAutoFit/>
          </a:bodyPr>
          <a:lstStyle/>
          <a:p>
            <a:pPr algn="r"/>
            <a:r>
              <a:rPr lang="en-GB" sz="1200" i="1" dirty="0">
                <a:latin typeface="Verdana" panose="020B0604030504040204" pitchFamily="34" charset="0"/>
                <a:ea typeface="Verdana" panose="020B0604030504040204" pitchFamily="34" charset="0"/>
                <a:cs typeface="Verdana" panose="020B0604030504040204" pitchFamily="34" charset="0"/>
              </a:rPr>
              <a:t>Rev. Arg. de Urol. · Vol. 77 (4) 2012</a:t>
            </a:r>
            <a:endParaRPr lang="en-US" sz="1200" i="1" dirty="0">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a:extLst>
              <a:ext uri="{FF2B5EF4-FFF2-40B4-BE49-F238E27FC236}">
                <a16:creationId xmlns:a16="http://schemas.microsoft.com/office/drawing/2014/main" id="{E3CBB9C8-E8E9-C224-19FB-A63097442586}"/>
              </a:ext>
            </a:extLst>
          </p:cNvPr>
          <p:cNvPicPr>
            <a:picLocks noChangeAspect="1"/>
          </p:cNvPicPr>
          <p:nvPr/>
        </p:nvPicPr>
        <p:blipFill>
          <a:blip r:embed="rId2"/>
          <a:stretch>
            <a:fillRect/>
          </a:stretch>
        </p:blipFill>
        <p:spPr>
          <a:xfrm>
            <a:off x="5579459" y="2968698"/>
            <a:ext cx="6160102" cy="2428370"/>
          </a:xfrm>
          <a:prstGeom prst="rect">
            <a:avLst/>
          </a:prstGeom>
          <a:ln>
            <a:solidFill>
              <a:schemeClr val="tx1"/>
            </a:solid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986E779D-D9DE-09F0-4F69-43DAE4C86C1D}"/>
              </a:ext>
            </a:extLst>
          </p:cNvPr>
          <p:cNvPicPr>
            <a:picLocks noChangeAspect="1"/>
          </p:cNvPicPr>
          <p:nvPr/>
        </p:nvPicPr>
        <p:blipFill rotWithShape="1">
          <a:blip r:embed="rId3"/>
          <a:srcRect b="5955"/>
          <a:stretch/>
        </p:blipFill>
        <p:spPr>
          <a:xfrm>
            <a:off x="452439" y="2949536"/>
            <a:ext cx="4663240" cy="2437951"/>
          </a:xfrm>
          <a:prstGeom prst="rect">
            <a:avLst/>
          </a:prstGeom>
          <a:ln>
            <a:solidFill>
              <a:schemeClr val="tx1"/>
            </a:solid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77299151-A864-F745-D2BC-FFAEB2756FC8}"/>
              </a:ext>
            </a:extLst>
          </p:cNvPr>
          <p:cNvSpPr txBox="1"/>
          <p:nvPr/>
        </p:nvSpPr>
        <p:spPr>
          <a:xfrm>
            <a:off x="742680" y="748407"/>
            <a:ext cx="10255877" cy="584775"/>
          </a:xfrm>
          <a:prstGeom prst="rect">
            <a:avLst/>
          </a:prstGeom>
          <a:noFill/>
        </p:spPr>
        <p:txBody>
          <a:bodyPr wrap="square" rtlCol="0">
            <a:spAutoFit/>
          </a:bodyPr>
          <a:lstStyle/>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CIRCUITOS NEUROLÓGICOS MICCIONALES </a:t>
            </a:r>
          </a:p>
        </p:txBody>
      </p:sp>
    </p:spTree>
    <p:extLst>
      <p:ext uri="{BB962C8B-B14F-4D97-AF65-F5344CB8AC3E}">
        <p14:creationId xmlns:p14="http://schemas.microsoft.com/office/powerpoint/2010/main" val="3164615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B6932FE-48A6-ACB4-5A7F-21C2F10D2278}"/>
              </a:ext>
            </a:extLst>
          </p:cNvPr>
          <p:cNvSpPr txBox="1"/>
          <p:nvPr/>
        </p:nvSpPr>
        <p:spPr>
          <a:xfrm>
            <a:off x="437883" y="3552109"/>
            <a:ext cx="6096000" cy="1815882"/>
          </a:xfrm>
          <a:prstGeom prst="rect">
            <a:avLst/>
          </a:prstGeom>
          <a:noFill/>
        </p:spPr>
        <p:txBody>
          <a:bodyPr wrap="square" rtlCol="0">
            <a:spAutoFit/>
          </a:bodyPr>
          <a:lstStyle/>
          <a:p>
            <a:r>
              <a:rPr lang="en-US" sz="2800" dirty="0">
                <a:solidFill>
                  <a:srgbClr val="002060"/>
                </a:solidFill>
                <a:latin typeface="Verdana" panose="020B0604030504040204" pitchFamily="34" charset="0"/>
                <a:ea typeface="Verdana" panose="020B0604030504040204" pitchFamily="34" charset="0"/>
                <a:cs typeface="Verdana" panose="020B0604030504040204" pitchFamily="34" charset="0"/>
              </a:rPr>
              <a:t>NEUROPATIA DIABÉTICA</a:t>
            </a:r>
          </a:p>
          <a:p>
            <a:r>
              <a:rPr lang="en-US" sz="2800" dirty="0">
                <a:solidFill>
                  <a:srgbClr val="002060"/>
                </a:solidFill>
                <a:latin typeface="Verdana" panose="020B0604030504040204" pitchFamily="34" charset="0"/>
                <a:ea typeface="Verdana" panose="020B0604030504040204" pitchFamily="34" charset="0"/>
                <a:cs typeface="Verdana" panose="020B0604030504040204" pitchFamily="34" charset="0"/>
              </a:rPr>
              <a:t>LESIONES PÉLVICAS IATROGÉNICAS</a:t>
            </a:r>
          </a:p>
          <a:p>
            <a:r>
              <a:rPr lang="en-US" sz="2800" dirty="0">
                <a:solidFill>
                  <a:srgbClr val="002060"/>
                </a:solidFill>
                <a:latin typeface="Verdana" panose="020B0604030504040204" pitchFamily="34" charset="0"/>
                <a:ea typeface="Verdana" panose="020B0604030504040204" pitchFamily="34" charset="0"/>
                <a:cs typeface="Verdana" panose="020B0604030504040204" pitchFamily="34" charset="0"/>
              </a:rPr>
              <a:t>ESTENOSIS CANAL LUMBAR</a:t>
            </a:r>
          </a:p>
        </p:txBody>
      </p:sp>
      <p:sp>
        <p:nvSpPr>
          <p:cNvPr id="9" name="TextBox 8">
            <a:extLst>
              <a:ext uri="{FF2B5EF4-FFF2-40B4-BE49-F238E27FC236}">
                <a16:creationId xmlns:a16="http://schemas.microsoft.com/office/drawing/2014/main" id="{FAA742A7-39CC-43EB-868E-B9AB238D3FCA}"/>
              </a:ext>
            </a:extLst>
          </p:cNvPr>
          <p:cNvSpPr txBox="1"/>
          <p:nvPr/>
        </p:nvSpPr>
        <p:spPr>
          <a:xfrm>
            <a:off x="6207616" y="3552109"/>
            <a:ext cx="7559899" cy="1815882"/>
          </a:xfrm>
          <a:prstGeom prst="rect">
            <a:avLst/>
          </a:prstGeom>
          <a:noFill/>
        </p:spPr>
        <p:txBody>
          <a:bodyPr wrap="square" rtlCol="0">
            <a:spAutoFit/>
          </a:bodyPr>
          <a:lstStyle/>
          <a:p>
            <a:r>
              <a:rPr lang="en-US" sz="2800" dirty="0">
                <a:solidFill>
                  <a:srgbClr val="002060"/>
                </a:solidFill>
                <a:latin typeface="Verdana" panose="020B0604030504040204" pitchFamily="34" charset="0"/>
                <a:ea typeface="Verdana" panose="020B0604030504040204" pitchFamily="34" charset="0"/>
                <a:cs typeface="Verdana" panose="020B0604030504040204" pitchFamily="34" charset="0"/>
              </a:rPr>
              <a:t>SD. GUILLAIN-BARRÉ</a:t>
            </a:r>
          </a:p>
          <a:p>
            <a:r>
              <a:rPr lang="en-US" sz="2800" dirty="0">
                <a:solidFill>
                  <a:srgbClr val="002060"/>
                </a:solidFill>
                <a:latin typeface="Verdana" panose="020B0604030504040204" pitchFamily="34" charset="0"/>
                <a:ea typeface="Verdana" panose="020B0604030504040204" pitchFamily="34" charset="0"/>
                <a:cs typeface="Verdana" panose="020B0604030504040204" pitchFamily="34" charset="0"/>
              </a:rPr>
              <a:t>PROLAPSO DE DISCO</a:t>
            </a:r>
          </a:p>
          <a:p>
            <a:r>
              <a:rPr lang="en-US" sz="2800" dirty="0">
                <a:solidFill>
                  <a:srgbClr val="002060"/>
                </a:solidFill>
                <a:latin typeface="Verdana" panose="020B0604030504040204" pitchFamily="34" charset="0"/>
                <a:ea typeface="Verdana" panose="020B0604030504040204" pitchFamily="34" charset="0"/>
                <a:cs typeface="Verdana" panose="020B0604030504040204" pitchFamily="34" charset="0"/>
              </a:rPr>
              <a:t>POLINEUROPATIA POR ALCOHOL</a:t>
            </a:r>
          </a:p>
          <a:p>
            <a:r>
              <a:rPr lang="en-US" sz="2800" dirty="0">
                <a:solidFill>
                  <a:srgbClr val="002060"/>
                </a:solidFill>
                <a:latin typeface="Verdana" panose="020B0604030504040204" pitchFamily="34" charset="0"/>
                <a:ea typeface="Verdana" panose="020B0604030504040204" pitchFamily="34" charset="0"/>
                <a:cs typeface="Verdana" panose="020B0604030504040204" pitchFamily="34" charset="0"/>
              </a:rPr>
              <a:t>MYASTHENIA GRAVIS</a:t>
            </a:r>
          </a:p>
        </p:txBody>
      </p:sp>
      <p:sp>
        <p:nvSpPr>
          <p:cNvPr id="11" name="TextBox 10">
            <a:extLst>
              <a:ext uri="{FF2B5EF4-FFF2-40B4-BE49-F238E27FC236}">
                <a16:creationId xmlns:a16="http://schemas.microsoft.com/office/drawing/2014/main" id="{2E01A1C2-4C3F-5435-C8A2-740D319EDA81}"/>
              </a:ext>
            </a:extLst>
          </p:cNvPr>
          <p:cNvSpPr txBox="1"/>
          <p:nvPr/>
        </p:nvSpPr>
        <p:spPr>
          <a:xfrm>
            <a:off x="3485883" y="5430761"/>
            <a:ext cx="6883756" cy="523220"/>
          </a:xfrm>
          <a:prstGeom prst="rect">
            <a:avLst/>
          </a:prstGeom>
          <a:noFill/>
        </p:spPr>
        <p:txBody>
          <a:bodyPr wrap="square">
            <a:spAutoFit/>
          </a:bodyPr>
          <a:lstStyle/>
          <a:p>
            <a:r>
              <a:rPr lang="en-US" sz="2800" i="1" dirty="0">
                <a:solidFill>
                  <a:srgbClr val="002060"/>
                </a:solidFill>
                <a:latin typeface="Verdana" panose="020B0604030504040204" pitchFamily="34" charset="0"/>
                <a:ea typeface="Verdana" panose="020B0604030504040204" pitchFamily="34" charset="0"/>
                <a:cs typeface="Verdana" panose="020B0604030504040204" pitchFamily="34" charset="0"/>
              </a:rPr>
              <a:t>ESCLEROSIS MÚLTIPLE</a:t>
            </a:r>
          </a:p>
        </p:txBody>
      </p:sp>
      <p:pic>
        <p:nvPicPr>
          <p:cNvPr id="12" name="Picture 11">
            <a:extLst>
              <a:ext uri="{FF2B5EF4-FFF2-40B4-BE49-F238E27FC236}">
                <a16:creationId xmlns:a16="http://schemas.microsoft.com/office/drawing/2014/main" id="{262533EA-4395-20CE-F910-B0A53B3F1C3D}"/>
              </a:ext>
            </a:extLst>
          </p:cNvPr>
          <p:cNvPicPr>
            <a:picLocks noChangeAspect="1"/>
          </p:cNvPicPr>
          <p:nvPr/>
        </p:nvPicPr>
        <p:blipFill>
          <a:blip r:embed="rId2"/>
          <a:stretch>
            <a:fillRect/>
          </a:stretch>
        </p:blipFill>
        <p:spPr>
          <a:xfrm>
            <a:off x="1680225" y="749464"/>
            <a:ext cx="8689414" cy="2719136"/>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1545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E9833-E4A1-CB57-285D-37FD69BABCA0}"/>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F6ABFC4D-197C-FB68-0554-0B64F25315B8}"/>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urodynamic pattern is typical in spinal cord cone injury?</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Hyperactivity</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B) Detrusor </a:t>
            </a:r>
            <a:r>
              <a:rPr lang="en-US" dirty="0" err="1">
                <a:latin typeface="Verdana" panose="020B0604030504040204" pitchFamily="34" charset="0"/>
                <a:ea typeface="Verdana" panose="020B0604030504040204" pitchFamily="34" charset="0"/>
                <a:cs typeface="Verdana" panose="020B0604030504040204" pitchFamily="34" charset="0"/>
              </a:rPr>
              <a:t>acontractility</a:t>
            </a:r>
            <a:r>
              <a:rPr lang="en-US" dirty="0">
                <a:latin typeface="Verdana" panose="020B0604030504040204" pitchFamily="34" charset="0"/>
                <a:ea typeface="Verdana" panose="020B0604030504040204" pitchFamily="34" charset="0"/>
                <a:cs typeface="Verdana" panose="020B0604030504040204" pitchFamily="34" charset="0"/>
              </a:rPr>
              <a:t> and an </a:t>
            </a:r>
            <a:r>
              <a:rPr lang="en-US" dirty="0" err="1">
                <a:latin typeface="Verdana" panose="020B0604030504040204" pitchFamily="34" charset="0"/>
                <a:ea typeface="Verdana" panose="020B0604030504040204" pitchFamily="34" charset="0"/>
                <a:cs typeface="Verdana" panose="020B0604030504040204" pitchFamily="34" charset="0"/>
              </a:rPr>
              <a:t>arreflexic</a:t>
            </a:r>
            <a:r>
              <a:rPr lang="en-US" dirty="0">
                <a:latin typeface="Verdana" panose="020B0604030504040204" pitchFamily="34" charset="0"/>
                <a:ea typeface="Verdana" panose="020B0604030504040204" pitchFamily="34" charset="0"/>
                <a:cs typeface="Verdana" panose="020B0604030504040204" pitchFamily="34" charset="0"/>
              </a:rPr>
              <a:t> sphincter</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Dyssynergia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Normal</a:t>
            </a:r>
          </a:p>
        </p:txBody>
      </p:sp>
    </p:spTree>
    <p:extLst>
      <p:ext uri="{BB962C8B-B14F-4D97-AF65-F5344CB8AC3E}">
        <p14:creationId xmlns:p14="http://schemas.microsoft.com/office/powerpoint/2010/main" val="13468165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E9833-E4A1-CB57-285D-37FD69BABCA0}"/>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F6ABFC4D-197C-FB68-0554-0B64F25315B8}"/>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urodynamic pattern is typical in spinal cord cone injury?</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Hyperactivity</a:t>
            </a:r>
          </a:p>
          <a:p>
            <a:pPr marL="0" indent="0">
              <a:buNone/>
            </a:pP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Detrusor </a:t>
            </a:r>
            <a:r>
              <a:rPr lang="en-US" sz="4000" b="1" dirty="0" err="1">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acontractility</a:t>
            </a: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 and an </a:t>
            </a:r>
            <a:r>
              <a:rPr lang="en-US" sz="4000" b="1" dirty="0" err="1">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arreflexic</a:t>
            </a: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 sphincter</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Dyssynergia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Normal</a:t>
            </a:r>
          </a:p>
        </p:txBody>
      </p:sp>
    </p:spTree>
    <p:extLst>
      <p:ext uri="{BB962C8B-B14F-4D97-AF65-F5344CB8AC3E}">
        <p14:creationId xmlns:p14="http://schemas.microsoft.com/office/powerpoint/2010/main" val="675212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4270-7854-7801-EBB0-1495BDA2C68D}"/>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2B76B139-1594-366D-315B-BF3732883263}"/>
              </a:ext>
            </a:extLst>
          </p:cNvPr>
          <p:cNvSpPr>
            <a:spLocks noGrp="1"/>
          </p:cNvSpPr>
          <p:nvPr>
            <p:ph idx="1"/>
          </p:nvPr>
        </p:nvSpPr>
        <p:spPr/>
        <p:txBody>
          <a:bodyPr>
            <a:normAutofit fontScale="92500"/>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You are called to the emergency room because a young woman has been admitted to Neurology with suspected cauda equina syndrome, and the neurologist tells you that she cannot urinate and has had to be </a:t>
            </a:r>
            <a:r>
              <a:rPr lang="en-US" b="1" dirty="0" err="1">
                <a:latin typeface="Verdana" panose="020B0604030504040204" pitchFamily="34" charset="0"/>
                <a:ea typeface="Verdana" panose="020B0604030504040204" pitchFamily="34" charset="0"/>
                <a:cs typeface="Verdana" panose="020B0604030504040204" pitchFamily="34" charset="0"/>
              </a:rPr>
              <a:t>catheterised</a:t>
            </a:r>
            <a:r>
              <a:rPr lang="en-US" b="1" dirty="0">
                <a:latin typeface="Verdana" panose="020B0604030504040204" pitchFamily="34" charset="0"/>
                <a:ea typeface="Verdana" panose="020B0604030504040204" pitchFamily="34" charset="0"/>
                <a:cs typeface="Verdana" panose="020B0604030504040204" pitchFamily="34" charset="0"/>
              </a:rPr>
              <a:t>. What finding would you expect?</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High blood pressure</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B) Global </a:t>
            </a:r>
            <a:r>
              <a:rPr lang="en-US" dirty="0" err="1">
                <a:latin typeface="Verdana" panose="020B0604030504040204" pitchFamily="34" charset="0"/>
                <a:ea typeface="Verdana" panose="020B0604030504040204" pitchFamily="34" charset="0"/>
                <a:cs typeface="Verdana" panose="020B0604030504040204" pitchFamily="34" charset="0"/>
              </a:rPr>
              <a:t>arreflexia</a:t>
            </a: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Dyssynergia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Coordinated contractions</a:t>
            </a:r>
          </a:p>
        </p:txBody>
      </p:sp>
    </p:spTree>
    <p:extLst>
      <p:ext uri="{BB962C8B-B14F-4D97-AF65-F5344CB8AC3E}">
        <p14:creationId xmlns:p14="http://schemas.microsoft.com/office/powerpoint/2010/main" val="3037321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4270-7854-7801-EBB0-1495BDA2C68D}"/>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2B76B139-1594-366D-315B-BF3732883263}"/>
              </a:ext>
            </a:extLst>
          </p:cNvPr>
          <p:cNvSpPr>
            <a:spLocks noGrp="1"/>
          </p:cNvSpPr>
          <p:nvPr>
            <p:ph idx="1"/>
          </p:nvPr>
        </p:nvSpPr>
        <p:spPr/>
        <p:txBody>
          <a:bodyPr>
            <a:normAutofit fontScale="92500" lnSpcReduction="10000"/>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You are called to the emergency room because a man has been admitted to Neurology with suspected cauda equina syndrome, and the neurologist tells you that he cannot urinate and has had to be </a:t>
            </a:r>
            <a:r>
              <a:rPr lang="en-US" b="1" dirty="0" err="1">
                <a:latin typeface="Verdana" panose="020B0604030504040204" pitchFamily="34" charset="0"/>
                <a:ea typeface="Verdana" panose="020B0604030504040204" pitchFamily="34" charset="0"/>
                <a:cs typeface="Verdana" panose="020B0604030504040204" pitchFamily="34" charset="0"/>
              </a:rPr>
              <a:t>catheterised</a:t>
            </a:r>
            <a:r>
              <a:rPr lang="en-US" b="1" dirty="0">
                <a:latin typeface="Verdana" panose="020B0604030504040204" pitchFamily="34" charset="0"/>
                <a:ea typeface="Verdana" panose="020B0604030504040204" pitchFamily="34" charset="0"/>
                <a:cs typeface="Verdana" panose="020B0604030504040204" pitchFamily="34" charset="0"/>
              </a:rPr>
              <a:t>. What finding would you expect?</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High blood pressure</a:t>
            </a:r>
          </a:p>
          <a:p>
            <a:pPr marL="0" indent="0">
              <a:buNone/>
            </a:pPr>
            <a:r>
              <a:rPr lang="en-US" sz="43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Global </a:t>
            </a:r>
            <a:r>
              <a:rPr lang="en-US" sz="4300" b="1" dirty="0" err="1">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arreflexia</a:t>
            </a:r>
            <a:endParaRPr lang="en-US" sz="43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Dyssynergia</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Coordinated contractions</a:t>
            </a:r>
          </a:p>
        </p:txBody>
      </p:sp>
    </p:spTree>
    <p:extLst>
      <p:ext uri="{BB962C8B-B14F-4D97-AF65-F5344CB8AC3E}">
        <p14:creationId xmlns:p14="http://schemas.microsoft.com/office/powerpoint/2010/main" val="13426571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F5988E-6E61-8299-25D4-48C472AA9417}"/>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E7510A0F-03D0-7B0C-E163-10B0B2D25529}"/>
              </a:ext>
            </a:extLst>
          </p:cNvPr>
          <p:cNvPicPr>
            <a:picLocks noChangeAspect="1"/>
          </p:cNvPicPr>
          <p:nvPr/>
        </p:nvPicPr>
        <p:blipFill>
          <a:blip r:embed="rId2"/>
          <a:stretch>
            <a:fillRect/>
          </a:stretch>
        </p:blipFill>
        <p:spPr>
          <a:xfrm>
            <a:off x="597794" y="109149"/>
            <a:ext cx="5498206" cy="6639702"/>
          </a:xfrm>
          <a:prstGeom prst="rect">
            <a:avLst/>
          </a:prstGeom>
          <a:ln>
            <a:solidFill>
              <a:schemeClr val="tx1"/>
            </a:solidFill>
          </a:ln>
          <a:effectLst>
            <a:outerShdw blurRad="292100" dist="139700" dir="2700000" algn="tl" rotWithShape="0">
              <a:srgbClr val="333333">
                <a:alpha val="65000"/>
              </a:srgbClr>
            </a:outerShdw>
          </a:effectLst>
        </p:spPr>
      </p:pic>
      <p:sp>
        <p:nvSpPr>
          <p:cNvPr id="5" name="Rounded Rectangle 4">
            <a:extLst>
              <a:ext uri="{FF2B5EF4-FFF2-40B4-BE49-F238E27FC236}">
                <a16:creationId xmlns:a16="http://schemas.microsoft.com/office/drawing/2014/main" id="{A9FE75C8-F334-A12E-42C5-3D0843F85A16}"/>
              </a:ext>
            </a:extLst>
          </p:cNvPr>
          <p:cNvSpPr/>
          <p:nvPr/>
        </p:nvSpPr>
        <p:spPr>
          <a:xfrm>
            <a:off x="3417194" y="952575"/>
            <a:ext cx="2678806" cy="1746099"/>
          </a:xfrm>
          <a:prstGeom prst="roundRect">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36976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F5988E-6E61-8299-25D4-48C472AA9417}"/>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E7510A0F-03D0-7B0C-E163-10B0B2D25529}"/>
              </a:ext>
            </a:extLst>
          </p:cNvPr>
          <p:cNvPicPr>
            <a:picLocks noChangeAspect="1"/>
          </p:cNvPicPr>
          <p:nvPr/>
        </p:nvPicPr>
        <p:blipFill>
          <a:blip r:embed="rId2"/>
          <a:stretch>
            <a:fillRect/>
          </a:stretch>
        </p:blipFill>
        <p:spPr>
          <a:xfrm>
            <a:off x="597794" y="109149"/>
            <a:ext cx="5498206" cy="6639702"/>
          </a:xfrm>
          <a:prstGeom prst="rect">
            <a:avLst/>
          </a:prstGeom>
          <a:ln>
            <a:solidFill>
              <a:schemeClr val="tx1"/>
            </a:solidFill>
          </a:ln>
          <a:effectLst>
            <a:outerShdw blurRad="292100" dist="139700" dir="2700000" algn="tl" rotWithShape="0">
              <a:srgbClr val="333333">
                <a:alpha val="65000"/>
              </a:srgbClr>
            </a:outerShdw>
          </a:effectLst>
        </p:spPr>
      </p:pic>
      <p:sp>
        <p:nvSpPr>
          <p:cNvPr id="5" name="Rounded Rectangle 4">
            <a:extLst>
              <a:ext uri="{FF2B5EF4-FFF2-40B4-BE49-F238E27FC236}">
                <a16:creationId xmlns:a16="http://schemas.microsoft.com/office/drawing/2014/main" id="{A9FE75C8-F334-A12E-42C5-3D0843F85A16}"/>
              </a:ext>
            </a:extLst>
          </p:cNvPr>
          <p:cNvSpPr/>
          <p:nvPr/>
        </p:nvSpPr>
        <p:spPr>
          <a:xfrm>
            <a:off x="3417194" y="952575"/>
            <a:ext cx="2678806" cy="1746099"/>
          </a:xfrm>
          <a:prstGeom prst="roundRect">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CFB44D4-9F09-38B0-D4B8-96840D59F2D1}"/>
              </a:ext>
            </a:extLst>
          </p:cNvPr>
          <p:cNvPicPr>
            <a:picLocks noChangeAspect="1"/>
          </p:cNvPicPr>
          <p:nvPr/>
        </p:nvPicPr>
        <p:blipFill>
          <a:blip r:embed="rId3"/>
          <a:stretch>
            <a:fillRect/>
          </a:stretch>
        </p:blipFill>
        <p:spPr>
          <a:xfrm>
            <a:off x="7347221" y="681037"/>
            <a:ext cx="4097982" cy="51573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699590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58D8C-D080-D48C-E04B-4F718422635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903D8063-A82F-9811-5983-A93C4592D686}"/>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is the function of the pontine micturition </a:t>
            </a:r>
            <a:r>
              <a:rPr lang="en-US" b="1" dirty="0" err="1">
                <a:latin typeface="Verdana" panose="020B0604030504040204" pitchFamily="34" charset="0"/>
                <a:ea typeface="Verdana" panose="020B0604030504040204" pitchFamily="34" charset="0"/>
                <a:cs typeface="Verdana" panose="020B0604030504040204" pitchFamily="34" charset="0"/>
              </a:rPr>
              <a:t>centre</a:t>
            </a:r>
            <a:r>
              <a:rPr lang="en-US" b="1" dirty="0">
                <a:latin typeface="Verdana" panose="020B0604030504040204" pitchFamily="34" charset="0"/>
                <a:ea typeface="Verdana" panose="020B0604030504040204" pitchFamily="34" charset="0"/>
                <a:cs typeface="Verdana" panose="020B0604030504040204" pitchFamily="34" charset="0"/>
              </a:rPr>
              <a:t> (Barrington)?</a:t>
            </a: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Automatic reflex</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B) </a:t>
            </a:r>
            <a:r>
              <a:rPr lang="en-US" dirty="0" err="1">
                <a:latin typeface="Verdana" panose="020B0604030504040204" pitchFamily="34" charset="0"/>
                <a:ea typeface="Verdana" panose="020B0604030504040204" pitchFamily="34" charset="0"/>
                <a:cs typeface="Verdana" panose="020B0604030504040204" pitchFamily="34" charset="0"/>
              </a:rPr>
              <a:t>Synchronises</a:t>
            </a:r>
            <a:r>
              <a:rPr lang="en-US" dirty="0">
                <a:latin typeface="Verdana" panose="020B0604030504040204" pitchFamily="34" charset="0"/>
                <a:ea typeface="Verdana" panose="020B0604030504040204" pitchFamily="34" charset="0"/>
                <a:cs typeface="Verdana" panose="020B0604030504040204" pitchFamily="34" charset="0"/>
              </a:rPr>
              <a:t> detrusor and sphincter</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Relaxes bladder neck</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Voluntary control</a:t>
            </a:r>
          </a:p>
        </p:txBody>
      </p:sp>
      <p:pic>
        <p:nvPicPr>
          <p:cNvPr id="4" name="Picture 3">
            <a:extLst>
              <a:ext uri="{FF2B5EF4-FFF2-40B4-BE49-F238E27FC236}">
                <a16:creationId xmlns:a16="http://schemas.microsoft.com/office/drawing/2014/main" id="{93D19DD6-6A58-247F-797F-3B85B38BF8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0944" y="3867910"/>
            <a:ext cx="4533856" cy="27900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962614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58D8C-D080-D48C-E04B-4F718422635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 </a:t>
            </a:r>
          </a:p>
        </p:txBody>
      </p:sp>
      <p:sp>
        <p:nvSpPr>
          <p:cNvPr id="3" name="Content Placeholder 2">
            <a:extLst>
              <a:ext uri="{FF2B5EF4-FFF2-40B4-BE49-F238E27FC236}">
                <a16:creationId xmlns:a16="http://schemas.microsoft.com/office/drawing/2014/main" id="{903D8063-A82F-9811-5983-A93C4592D686}"/>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is the function of the pontine micturition </a:t>
            </a:r>
            <a:r>
              <a:rPr lang="en-US" b="1" dirty="0" err="1">
                <a:latin typeface="Verdana" panose="020B0604030504040204" pitchFamily="34" charset="0"/>
                <a:ea typeface="Verdana" panose="020B0604030504040204" pitchFamily="34" charset="0"/>
                <a:cs typeface="Verdana" panose="020B0604030504040204" pitchFamily="34" charset="0"/>
              </a:rPr>
              <a:t>centre</a:t>
            </a:r>
            <a:r>
              <a:rPr lang="en-US" b="1" dirty="0">
                <a:latin typeface="Verdana" panose="020B0604030504040204" pitchFamily="34" charset="0"/>
                <a:ea typeface="Verdana" panose="020B0604030504040204" pitchFamily="34" charset="0"/>
                <a:cs typeface="Verdana" panose="020B0604030504040204" pitchFamily="34" charset="0"/>
              </a:rPr>
              <a:t> (Barrington)?</a:t>
            </a: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Automatic reflex</a:t>
            </a:r>
          </a:p>
          <a:p>
            <a:pPr marL="0" indent="0">
              <a:buNone/>
            </a:pP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a:t>
            </a:r>
            <a:r>
              <a:rPr lang="en-US" sz="4000" b="1" dirty="0" err="1">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Synchronises</a:t>
            </a: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 detrusor </a:t>
            </a:r>
          </a:p>
          <a:p>
            <a:pPr marL="0" indent="0">
              <a:buNone/>
            </a:pP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and sphincter</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Relaxes bladder neck</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Voluntary control</a:t>
            </a:r>
          </a:p>
        </p:txBody>
      </p:sp>
      <p:pic>
        <p:nvPicPr>
          <p:cNvPr id="5" name="Picture 4">
            <a:extLst>
              <a:ext uri="{FF2B5EF4-FFF2-40B4-BE49-F238E27FC236}">
                <a16:creationId xmlns:a16="http://schemas.microsoft.com/office/drawing/2014/main" id="{249ED2FF-4F67-2049-3495-C598E7F994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0944" y="3867910"/>
            <a:ext cx="4533856" cy="27900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874085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9E3EC-DFC4-F065-66EE-15C7F2054892}"/>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9596AAC7-C644-AD55-ECB8-654FDD78AAFF}"/>
              </a:ext>
            </a:extLst>
          </p:cNvPr>
          <p:cNvSpPr>
            <a:spLocks noGrp="1"/>
          </p:cNvSpPr>
          <p:nvPr>
            <p:ph idx="1"/>
          </p:nvPr>
        </p:nvSpPr>
        <p:spPr/>
        <p:txBody>
          <a:bodyPr/>
          <a:lstStyle/>
          <a:p>
            <a:pPr marL="0" indent="0" algn="l" fontAlgn="base">
              <a:buNone/>
            </a:pPr>
            <a:r>
              <a:rPr lang="en-GB" b="1" i="0" dirty="0">
                <a:effectLst/>
                <a:latin typeface="Verdana" panose="020B0604030504040204" pitchFamily="34" charset="0"/>
                <a:ea typeface="Verdana" panose="020B0604030504040204" pitchFamily="34" charset="0"/>
                <a:cs typeface="Verdana" panose="020B0604030504040204" pitchFamily="34" charset="0"/>
              </a:rPr>
              <a:t>What is the bladder capacity threshold that defines reduced functional capacity in adults?</a:t>
            </a:r>
          </a:p>
          <a:p>
            <a:pPr marL="0" indent="0" algn="l" fontAlgn="base">
              <a:buNone/>
            </a:pPr>
            <a:endParaRPr lang="en-GB" b="0" i="0" dirty="0">
              <a:effectLst/>
              <a:latin typeface="Verdana" panose="020B0604030504040204" pitchFamily="34" charset="0"/>
              <a:ea typeface="Verdana" panose="020B0604030504040204" pitchFamily="34" charset="0"/>
              <a:cs typeface="Verdana" panose="020B0604030504040204" pitchFamily="34" charset="0"/>
            </a:endParaRP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A</a:t>
            </a:r>
            <a:r>
              <a:rPr lang="en-GB" b="0" i="0" dirty="0">
                <a:effectLst/>
                <a:latin typeface="Verdana" panose="020B0604030504040204" pitchFamily="34" charset="0"/>
                <a:ea typeface="Verdana" panose="020B0604030504040204" pitchFamily="34" charset="0"/>
                <a:cs typeface="Verdana" panose="020B0604030504040204" pitchFamily="34" charset="0"/>
              </a:rPr>
              <a:t>) &lt;200ml</a:t>
            </a:r>
          </a:p>
          <a:p>
            <a:pPr marL="0" indent="0" algn="l">
              <a:buNone/>
            </a:pPr>
            <a:r>
              <a:rPr lang="en-GB"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a:t>
            </a:r>
            <a:r>
              <a:rPr lang="en-GB" sz="4000" b="1" i="0"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 &lt;300ml</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C</a:t>
            </a:r>
            <a:r>
              <a:rPr lang="en-GB" b="0" i="0" dirty="0">
                <a:effectLst/>
                <a:latin typeface="Verdana" panose="020B0604030504040204" pitchFamily="34" charset="0"/>
                <a:ea typeface="Verdana" panose="020B0604030504040204" pitchFamily="34" charset="0"/>
                <a:cs typeface="Verdana" panose="020B0604030504040204" pitchFamily="34" charset="0"/>
              </a:rPr>
              <a:t>) &lt;400ml</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D) </a:t>
            </a:r>
            <a:r>
              <a:rPr lang="en-GB" b="0" i="0" dirty="0">
                <a:effectLst/>
                <a:latin typeface="Verdana" panose="020B0604030504040204" pitchFamily="34" charset="0"/>
                <a:ea typeface="Verdana" panose="020B0604030504040204" pitchFamily="34" charset="0"/>
                <a:cs typeface="Verdana" panose="020B0604030504040204" pitchFamily="34" charset="0"/>
              </a:rPr>
              <a:t>&lt;500ml</a:t>
            </a:r>
          </a:p>
        </p:txBody>
      </p:sp>
    </p:spTree>
    <p:extLst>
      <p:ext uri="{BB962C8B-B14F-4D97-AF65-F5344CB8AC3E}">
        <p14:creationId xmlns:p14="http://schemas.microsoft.com/office/powerpoint/2010/main" val="2686207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D300398-368B-6AD5-B979-6FDC4588392B}"/>
              </a:ext>
            </a:extLst>
          </p:cNvPr>
          <p:cNvGraphicFramePr>
            <a:graphicFrameLocks noGrp="1"/>
          </p:cNvGraphicFramePr>
          <p:nvPr>
            <p:extLst>
              <p:ext uri="{D42A27DB-BD31-4B8C-83A1-F6EECF244321}">
                <p14:modId xmlns:p14="http://schemas.microsoft.com/office/powerpoint/2010/main" val="2227734465"/>
              </p:ext>
            </p:extLst>
          </p:nvPr>
        </p:nvGraphicFramePr>
        <p:xfrm>
          <a:off x="356385" y="964821"/>
          <a:ext cx="11479230" cy="4928357"/>
        </p:xfrm>
        <a:graphic>
          <a:graphicData uri="http://schemas.openxmlformats.org/drawingml/2006/table">
            <a:tbl>
              <a:tblPr firstRow="1" bandRow="1">
                <a:tableStyleId>{8799B23B-EC83-4686-B30A-512413B5E67A}</a:tableStyleId>
              </a:tblPr>
              <a:tblGrid>
                <a:gridCol w="1437756">
                  <a:extLst>
                    <a:ext uri="{9D8B030D-6E8A-4147-A177-3AD203B41FA5}">
                      <a16:colId xmlns:a16="http://schemas.microsoft.com/office/drawing/2014/main" val="1146648383"/>
                    </a:ext>
                  </a:extLst>
                </a:gridCol>
                <a:gridCol w="2362250">
                  <a:extLst>
                    <a:ext uri="{9D8B030D-6E8A-4147-A177-3AD203B41FA5}">
                      <a16:colId xmlns:a16="http://schemas.microsoft.com/office/drawing/2014/main" val="1151180858"/>
                    </a:ext>
                  </a:extLst>
                </a:gridCol>
                <a:gridCol w="2404982">
                  <a:extLst>
                    <a:ext uri="{9D8B030D-6E8A-4147-A177-3AD203B41FA5}">
                      <a16:colId xmlns:a16="http://schemas.microsoft.com/office/drawing/2014/main" val="313636363"/>
                    </a:ext>
                  </a:extLst>
                </a:gridCol>
                <a:gridCol w="2807756">
                  <a:extLst>
                    <a:ext uri="{9D8B030D-6E8A-4147-A177-3AD203B41FA5}">
                      <a16:colId xmlns:a16="http://schemas.microsoft.com/office/drawing/2014/main" val="132231038"/>
                    </a:ext>
                  </a:extLst>
                </a:gridCol>
                <a:gridCol w="2466486">
                  <a:extLst>
                    <a:ext uri="{9D8B030D-6E8A-4147-A177-3AD203B41FA5}">
                      <a16:colId xmlns:a16="http://schemas.microsoft.com/office/drawing/2014/main" val="2873760983"/>
                    </a:ext>
                  </a:extLst>
                </a:gridCol>
              </a:tblGrid>
              <a:tr h="564969">
                <a:tc>
                  <a:txBody>
                    <a:bodyPr/>
                    <a:lstStyle/>
                    <a:p>
                      <a:pPr algn="ctr"/>
                      <a:r>
                        <a:rPr lang="en-US" b="1" dirty="0" err="1"/>
                        <a:t>Localización</a:t>
                      </a:r>
                      <a:endParaRPr lang="en-US" b="1" dirty="0"/>
                    </a:p>
                  </a:txBody>
                  <a:tcPr anchor="ctr"/>
                </a:tc>
                <a:tc>
                  <a:txBody>
                    <a:bodyPr/>
                    <a:lstStyle/>
                    <a:p>
                      <a:pPr algn="l"/>
                      <a:r>
                        <a:rPr lang="en-US" sz="1600" b="0" dirty="0" err="1">
                          <a:solidFill>
                            <a:schemeClr val="tx1"/>
                          </a:solidFill>
                        </a:rPr>
                        <a:t>Suprapontina</a:t>
                      </a:r>
                      <a:endParaRPr lang="en-US" sz="1600" b="0" dirty="0">
                        <a:solidFill>
                          <a:schemeClr val="tx1"/>
                        </a:solidFill>
                      </a:endParaRPr>
                    </a:p>
                  </a:txBody>
                  <a:tcPr anchor="ctr">
                    <a:solidFill>
                      <a:schemeClr val="accent6">
                        <a:lumMod val="60000"/>
                        <a:lumOff val="40000"/>
                      </a:schemeClr>
                    </a:solidFill>
                  </a:tcPr>
                </a:tc>
                <a:tc>
                  <a:txBody>
                    <a:bodyPr/>
                    <a:lstStyle/>
                    <a:p>
                      <a:pPr algn="l"/>
                      <a:r>
                        <a:rPr lang="en-US" sz="1600" b="0" dirty="0" err="1">
                          <a:solidFill>
                            <a:schemeClr val="tx1"/>
                          </a:solidFill>
                        </a:rPr>
                        <a:t>Pontina</a:t>
                      </a:r>
                      <a:endParaRPr lang="en-US" sz="1600" b="0" dirty="0">
                        <a:solidFill>
                          <a:schemeClr val="tx1"/>
                        </a:solidFill>
                      </a:endParaRPr>
                    </a:p>
                  </a:txBody>
                  <a:tcPr anchor="ctr">
                    <a:solidFill>
                      <a:schemeClr val="accent2">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err="1">
                          <a:solidFill>
                            <a:schemeClr val="tx1"/>
                          </a:solidFill>
                        </a:rPr>
                        <a:t>Infrapontina</a:t>
                      </a:r>
                      <a:r>
                        <a:rPr lang="en-US" sz="1600" b="0" dirty="0">
                          <a:solidFill>
                            <a:schemeClr val="tx1"/>
                          </a:solidFill>
                        </a:rPr>
                        <a:t>/</a:t>
                      </a:r>
                      <a:r>
                        <a:rPr lang="en-US" sz="1600" b="0" dirty="0" err="1">
                          <a:solidFill>
                            <a:schemeClr val="tx1"/>
                          </a:solidFill>
                        </a:rPr>
                        <a:t>suprasacra</a:t>
                      </a:r>
                      <a:endParaRPr lang="en-US" sz="1600" b="0" dirty="0">
                        <a:solidFill>
                          <a:schemeClr val="tx1"/>
                        </a:solidFill>
                      </a:endParaRPr>
                    </a:p>
                  </a:txBody>
                  <a:tcPr anchor="ctr">
                    <a:solidFill>
                      <a:schemeClr val="accent2">
                        <a:lumMod val="60000"/>
                        <a:lumOff val="40000"/>
                      </a:schemeClr>
                    </a:solidFill>
                  </a:tcPr>
                </a:tc>
                <a:tc>
                  <a:txBody>
                    <a:bodyPr/>
                    <a:lstStyle/>
                    <a:p>
                      <a:pPr algn="l"/>
                      <a:r>
                        <a:rPr lang="en-US" sz="1600" b="0" dirty="0">
                          <a:solidFill>
                            <a:schemeClr val="tx1"/>
                          </a:solidFill>
                        </a:rPr>
                        <a:t>Sacra/</a:t>
                      </a:r>
                      <a:r>
                        <a:rPr lang="en-US" sz="1600" b="0" dirty="0" err="1">
                          <a:solidFill>
                            <a:schemeClr val="tx1"/>
                          </a:solidFill>
                        </a:rPr>
                        <a:t>infrasacra</a:t>
                      </a:r>
                      <a:endParaRPr lang="en-US" sz="1600" b="0" dirty="0">
                        <a:solidFill>
                          <a:schemeClr val="tx1"/>
                        </a:solidFill>
                      </a:endParaRPr>
                    </a:p>
                  </a:txBody>
                  <a:tcPr anchor="ctr">
                    <a:solidFill>
                      <a:schemeClr val="accent5">
                        <a:lumMod val="60000"/>
                        <a:lumOff val="40000"/>
                      </a:schemeClr>
                    </a:solidFill>
                  </a:tcPr>
                </a:tc>
                <a:extLst>
                  <a:ext uri="{0D108BD9-81ED-4DB2-BD59-A6C34878D82A}">
                    <a16:rowId xmlns:a16="http://schemas.microsoft.com/office/drawing/2014/main" val="1115706914"/>
                  </a:ext>
                </a:extLst>
              </a:tr>
              <a:tr h="1012845">
                <a:tc>
                  <a:txBody>
                    <a:bodyPr/>
                    <a:lstStyle/>
                    <a:p>
                      <a:pPr algn="ctr"/>
                      <a:r>
                        <a:rPr lang="en-US" b="1" dirty="0" err="1"/>
                        <a:t>Causas</a:t>
                      </a:r>
                      <a:endParaRPr lang="en-US" b="1" dirty="0"/>
                    </a:p>
                  </a:txBody>
                  <a:tcPr anchor="ctr"/>
                </a:tc>
                <a:tc>
                  <a:txBody>
                    <a:bodyPr/>
                    <a:lstStyle/>
                    <a:p>
                      <a:pPr algn="l"/>
                      <a:r>
                        <a:rPr lang="en-US" sz="1600" b="0" dirty="0" err="1">
                          <a:solidFill>
                            <a:schemeClr val="tx1"/>
                          </a:solidFill>
                        </a:rPr>
                        <a:t>Tumores</a:t>
                      </a:r>
                      <a:r>
                        <a:rPr lang="en-US" sz="1600" b="0" dirty="0">
                          <a:solidFill>
                            <a:schemeClr val="tx1"/>
                          </a:solidFill>
                        </a:rPr>
                        <a:t>, </a:t>
                      </a:r>
                      <a:r>
                        <a:rPr lang="en-US" sz="1600" b="0" dirty="0" err="1">
                          <a:solidFill>
                            <a:schemeClr val="tx1"/>
                          </a:solidFill>
                        </a:rPr>
                        <a:t>Demencia</a:t>
                      </a:r>
                      <a:r>
                        <a:rPr lang="en-US" sz="1600" b="0" dirty="0">
                          <a:solidFill>
                            <a:schemeClr val="tx1"/>
                          </a:solidFill>
                        </a:rPr>
                        <a:t>, </a:t>
                      </a:r>
                      <a:r>
                        <a:rPr lang="en-US" sz="1600" b="0" dirty="0" err="1">
                          <a:solidFill>
                            <a:schemeClr val="tx1"/>
                          </a:solidFill>
                        </a:rPr>
                        <a:t>Parálisis</a:t>
                      </a:r>
                      <a:r>
                        <a:rPr lang="en-US" sz="1600" b="0" dirty="0">
                          <a:solidFill>
                            <a:schemeClr val="tx1"/>
                          </a:solidFill>
                        </a:rPr>
                        <a:t> cerebral, ACV </a:t>
                      </a:r>
                    </a:p>
                  </a:txBody>
                  <a:tcPr anchor="ctr">
                    <a:solidFill>
                      <a:schemeClr val="accent6">
                        <a:lumMod val="60000"/>
                        <a:lumOff val="40000"/>
                      </a:schemeClr>
                    </a:solidFill>
                  </a:tcPr>
                </a:tc>
                <a:tc>
                  <a:txBody>
                    <a:bodyPr/>
                    <a:lstStyle/>
                    <a:p>
                      <a:pPr algn="l"/>
                      <a:r>
                        <a:rPr lang="en-US" sz="1600" b="0" dirty="0" err="1">
                          <a:solidFill>
                            <a:schemeClr val="tx1"/>
                          </a:solidFill>
                        </a:rPr>
                        <a:t>Esclerosis</a:t>
                      </a:r>
                      <a:r>
                        <a:rPr lang="en-US" sz="1600" b="0" dirty="0">
                          <a:solidFill>
                            <a:schemeClr val="tx1"/>
                          </a:solidFill>
                        </a:rPr>
                        <a:t> </a:t>
                      </a:r>
                      <a:r>
                        <a:rPr lang="en-US" sz="1600" b="0" dirty="0" err="1">
                          <a:solidFill>
                            <a:schemeClr val="tx1"/>
                          </a:solidFill>
                        </a:rPr>
                        <a:t>múltiple</a:t>
                      </a:r>
                      <a:r>
                        <a:rPr lang="en-US" sz="1600" b="0" dirty="0">
                          <a:solidFill>
                            <a:schemeClr val="tx1"/>
                          </a:solidFill>
                        </a:rPr>
                        <a:t>, Parkinson</a:t>
                      </a:r>
                    </a:p>
                  </a:txBody>
                  <a:tcPr anchor="ctr">
                    <a:solidFill>
                      <a:schemeClr val="accent2">
                        <a:lumMod val="60000"/>
                        <a:lumOff val="40000"/>
                      </a:schemeClr>
                    </a:solidFill>
                  </a:tcPr>
                </a:tc>
                <a:tc>
                  <a:txBody>
                    <a:bodyPr/>
                    <a:lstStyle/>
                    <a:p>
                      <a:pPr algn="l"/>
                      <a:r>
                        <a:rPr lang="en-US" sz="1600" b="0" dirty="0" err="1">
                          <a:solidFill>
                            <a:schemeClr val="tx1"/>
                          </a:solidFill>
                        </a:rPr>
                        <a:t>Lesiones</a:t>
                      </a:r>
                      <a:r>
                        <a:rPr lang="en-US" sz="1600" b="0" dirty="0">
                          <a:solidFill>
                            <a:schemeClr val="tx1"/>
                          </a:solidFill>
                        </a:rPr>
                        <a:t> </a:t>
                      </a:r>
                      <a:r>
                        <a:rPr lang="en-US" sz="1600" b="0" dirty="0" err="1">
                          <a:solidFill>
                            <a:schemeClr val="tx1"/>
                          </a:solidFill>
                        </a:rPr>
                        <a:t>medulares</a:t>
                      </a:r>
                      <a:r>
                        <a:rPr lang="en-US" sz="1600" b="0" dirty="0">
                          <a:solidFill>
                            <a:schemeClr val="tx1"/>
                          </a:solidFill>
                        </a:rPr>
                        <a:t>, </a:t>
                      </a:r>
                      <a:r>
                        <a:rPr lang="en-US" sz="1600" b="0" dirty="0" err="1">
                          <a:solidFill>
                            <a:schemeClr val="tx1"/>
                          </a:solidFill>
                        </a:rPr>
                        <a:t>esclerosis</a:t>
                      </a:r>
                      <a:r>
                        <a:rPr lang="en-US" sz="1600" b="0" dirty="0">
                          <a:solidFill>
                            <a:schemeClr val="tx1"/>
                          </a:solidFill>
                        </a:rPr>
                        <a:t> </a:t>
                      </a:r>
                      <a:r>
                        <a:rPr lang="en-US" sz="1600" b="0" dirty="0" err="1">
                          <a:solidFill>
                            <a:schemeClr val="tx1"/>
                          </a:solidFill>
                        </a:rPr>
                        <a:t>múltiple</a:t>
                      </a:r>
                      <a:endParaRPr lang="en-US" sz="1600" b="0" dirty="0">
                        <a:solidFill>
                          <a:schemeClr val="tx1"/>
                        </a:solidFill>
                      </a:endParaRPr>
                    </a:p>
                  </a:txBody>
                  <a:tcPr anchor="ctr">
                    <a:solidFill>
                      <a:schemeClr val="accent2">
                        <a:lumMod val="60000"/>
                        <a:lumOff val="40000"/>
                      </a:schemeClr>
                    </a:solidFill>
                  </a:tcPr>
                </a:tc>
                <a:tc>
                  <a:txBody>
                    <a:bodyPr/>
                    <a:lstStyle/>
                    <a:p>
                      <a:pPr algn="l"/>
                      <a:r>
                        <a:rPr lang="en-US" sz="1600" b="0" dirty="0" err="1">
                          <a:solidFill>
                            <a:schemeClr val="tx1"/>
                          </a:solidFill>
                        </a:rPr>
                        <a:t>Mielomeningocele</a:t>
                      </a:r>
                      <a:r>
                        <a:rPr lang="en-US" sz="1600" b="0" dirty="0">
                          <a:solidFill>
                            <a:schemeClr val="tx1"/>
                          </a:solidFill>
                        </a:rPr>
                        <a:t>, </a:t>
                      </a:r>
                      <a:r>
                        <a:rPr lang="en-US" sz="1600" b="0" dirty="0" err="1">
                          <a:solidFill>
                            <a:schemeClr val="tx1"/>
                          </a:solidFill>
                        </a:rPr>
                        <a:t>espina</a:t>
                      </a:r>
                      <a:r>
                        <a:rPr lang="en-US" sz="1600" b="0" dirty="0">
                          <a:solidFill>
                            <a:schemeClr val="tx1"/>
                          </a:solidFill>
                        </a:rPr>
                        <a:t> </a:t>
                      </a:r>
                      <a:r>
                        <a:rPr lang="en-US" sz="1600" b="0" dirty="0" err="1">
                          <a:solidFill>
                            <a:schemeClr val="tx1"/>
                          </a:solidFill>
                        </a:rPr>
                        <a:t>bífida</a:t>
                      </a:r>
                      <a:r>
                        <a:rPr lang="en-US" sz="1600" b="0" dirty="0">
                          <a:solidFill>
                            <a:schemeClr val="tx1"/>
                          </a:solidFill>
                        </a:rPr>
                        <a:t>, </a:t>
                      </a:r>
                      <a:r>
                        <a:rPr lang="en-US" sz="1600" b="0" dirty="0" err="1">
                          <a:solidFill>
                            <a:schemeClr val="tx1"/>
                          </a:solidFill>
                        </a:rPr>
                        <a:t>lesiones</a:t>
                      </a:r>
                      <a:r>
                        <a:rPr lang="en-US" sz="1600" b="0" dirty="0">
                          <a:solidFill>
                            <a:schemeClr val="tx1"/>
                          </a:solidFill>
                        </a:rPr>
                        <a:t> </a:t>
                      </a:r>
                      <a:r>
                        <a:rPr lang="en-US" sz="1600" b="0" dirty="0" err="1">
                          <a:solidFill>
                            <a:schemeClr val="tx1"/>
                          </a:solidFill>
                        </a:rPr>
                        <a:t>medulares</a:t>
                      </a:r>
                      <a:r>
                        <a:rPr lang="en-US" sz="1600" b="0" dirty="0">
                          <a:solidFill>
                            <a:schemeClr val="tx1"/>
                          </a:solidFill>
                        </a:rPr>
                        <a:t>, diabetes, </a:t>
                      </a:r>
                      <a:r>
                        <a:rPr lang="en-US" sz="1600" b="0" dirty="0" err="1">
                          <a:solidFill>
                            <a:schemeClr val="tx1"/>
                          </a:solidFill>
                        </a:rPr>
                        <a:t>lesiones</a:t>
                      </a:r>
                      <a:r>
                        <a:rPr lang="en-US" sz="1600" b="0" dirty="0">
                          <a:solidFill>
                            <a:schemeClr val="tx1"/>
                          </a:solidFill>
                        </a:rPr>
                        <a:t> </a:t>
                      </a:r>
                      <a:r>
                        <a:rPr lang="en-US" sz="1600" b="0" dirty="0" err="1">
                          <a:solidFill>
                            <a:schemeClr val="tx1"/>
                          </a:solidFill>
                        </a:rPr>
                        <a:t>iatrogénicas</a:t>
                      </a:r>
                      <a:r>
                        <a:rPr lang="en-US" sz="1600" b="0" dirty="0">
                          <a:solidFill>
                            <a:schemeClr val="tx1"/>
                          </a:solidFill>
                        </a:rPr>
                        <a:t> </a:t>
                      </a:r>
                    </a:p>
                  </a:txBody>
                  <a:tcPr anchor="ctr">
                    <a:solidFill>
                      <a:schemeClr val="accent5">
                        <a:lumMod val="60000"/>
                        <a:lumOff val="40000"/>
                      </a:schemeClr>
                    </a:solidFill>
                  </a:tcPr>
                </a:tc>
                <a:extLst>
                  <a:ext uri="{0D108BD9-81ED-4DB2-BD59-A6C34878D82A}">
                    <a16:rowId xmlns:a16="http://schemas.microsoft.com/office/drawing/2014/main" val="70104174"/>
                  </a:ext>
                </a:extLst>
              </a:tr>
              <a:tr h="518009">
                <a:tc>
                  <a:txBody>
                    <a:bodyPr/>
                    <a:lstStyle/>
                    <a:p>
                      <a:pPr algn="ctr"/>
                      <a:r>
                        <a:rPr lang="en-US" b="1" dirty="0" err="1"/>
                        <a:t>Síntomas</a:t>
                      </a:r>
                      <a:endParaRPr lang="en-US" b="1" dirty="0"/>
                    </a:p>
                  </a:txBody>
                  <a:tcPr anchor="ctr"/>
                </a:tc>
                <a:tc>
                  <a:txBody>
                    <a:bodyPr/>
                    <a:lstStyle/>
                    <a:p>
                      <a:pPr algn="l"/>
                      <a:r>
                        <a:rPr lang="en-US" sz="1600" b="0" dirty="0" err="1">
                          <a:solidFill>
                            <a:schemeClr val="tx1"/>
                          </a:solidFill>
                        </a:rPr>
                        <a:t>Llenado</a:t>
                      </a:r>
                      <a:endParaRPr lang="en-US" sz="1600" b="0" dirty="0">
                        <a:solidFill>
                          <a:schemeClr val="tx1"/>
                        </a:solidFill>
                      </a:endParaRPr>
                    </a:p>
                  </a:txBody>
                  <a:tcPr anchor="ctr">
                    <a:solidFill>
                      <a:schemeClr val="accent6">
                        <a:lumMod val="60000"/>
                        <a:lumOff val="40000"/>
                      </a:schemeClr>
                    </a:solidFill>
                  </a:tcPr>
                </a:tc>
                <a:tc>
                  <a:txBody>
                    <a:bodyPr/>
                    <a:lstStyle/>
                    <a:p>
                      <a:pPr algn="l"/>
                      <a:r>
                        <a:rPr lang="en-US" sz="1600" b="0" dirty="0" err="1">
                          <a:solidFill>
                            <a:schemeClr val="tx1"/>
                          </a:solidFill>
                        </a:rPr>
                        <a:t>Llenado</a:t>
                      </a:r>
                      <a:r>
                        <a:rPr lang="en-US" sz="1600" b="0" dirty="0">
                          <a:solidFill>
                            <a:schemeClr val="tx1"/>
                          </a:solidFill>
                        </a:rPr>
                        <a:t> y </a:t>
                      </a:r>
                      <a:r>
                        <a:rPr lang="en-US" sz="1600" b="0" dirty="0" err="1">
                          <a:solidFill>
                            <a:schemeClr val="tx1"/>
                          </a:solidFill>
                        </a:rPr>
                        <a:t>vaciado</a:t>
                      </a:r>
                      <a:endParaRPr lang="en-US" sz="1600" b="0" dirty="0">
                        <a:solidFill>
                          <a:schemeClr val="tx1"/>
                        </a:solidFill>
                      </a:endParaRPr>
                    </a:p>
                  </a:txBody>
                  <a:tcPr anchor="ctr">
                    <a:solidFill>
                      <a:schemeClr val="accent2">
                        <a:lumMod val="60000"/>
                        <a:lumOff val="40000"/>
                      </a:schemeClr>
                    </a:solidFill>
                  </a:tcPr>
                </a:tc>
                <a:tc>
                  <a:txBody>
                    <a:bodyPr/>
                    <a:lstStyle/>
                    <a:p>
                      <a:pPr algn="l"/>
                      <a:r>
                        <a:rPr lang="en-US" sz="1600" b="0" dirty="0" err="1">
                          <a:solidFill>
                            <a:schemeClr val="tx1"/>
                          </a:solidFill>
                        </a:rPr>
                        <a:t>Llenado</a:t>
                      </a:r>
                      <a:r>
                        <a:rPr lang="en-US" sz="1600" b="0" dirty="0">
                          <a:solidFill>
                            <a:schemeClr val="tx1"/>
                          </a:solidFill>
                        </a:rPr>
                        <a:t> y </a:t>
                      </a:r>
                      <a:r>
                        <a:rPr lang="en-US" sz="1600" b="0" dirty="0" err="1">
                          <a:solidFill>
                            <a:schemeClr val="tx1"/>
                          </a:solidFill>
                        </a:rPr>
                        <a:t>vaciado</a:t>
                      </a:r>
                      <a:endParaRPr lang="en-US" sz="1600" b="0" dirty="0">
                        <a:solidFill>
                          <a:schemeClr val="tx1"/>
                        </a:solidFill>
                      </a:endParaRPr>
                    </a:p>
                  </a:txBody>
                  <a:tcPr anchor="ctr">
                    <a:solidFill>
                      <a:schemeClr val="accent2">
                        <a:lumMod val="60000"/>
                        <a:lumOff val="40000"/>
                      </a:schemeClr>
                    </a:solidFill>
                  </a:tcPr>
                </a:tc>
                <a:tc>
                  <a:txBody>
                    <a:bodyPr/>
                    <a:lstStyle/>
                    <a:p>
                      <a:pPr algn="l"/>
                      <a:r>
                        <a:rPr lang="en-US" sz="1600" b="0" dirty="0" err="1">
                          <a:solidFill>
                            <a:schemeClr val="tx1"/>
                          </a:solidFill>
                        </a:rPr>
                        <a:t>Vaciado</a:t>
                      </a:r>
                      <a:endParaRPr lang="en-US" sz="1600" b="0" dirty="0">
                        <a:solidFill>
                          <a:schemeClr val="tx1"/>
                        </a:solidFill>
                      </a:endParaRPr>
                    </a:p>
                  </a:txBody>
                  <a:tcPr anchor="ctr">
                    <a:solidFill>
                      <a:schemeClr val="accent5">
                        <a:lumMod val="60000"/>
                        <a:lumOff val="40000"/>
                      </a:schemeClr>
                    </a:solidFill>
                  </a:tcPr>
                </a:tc>
                <a:extLst>
                  <a:ext uri="{0D108BD9-81ED-4DB2-BD59-A6C34878D82A}">
                    <a16:rowId xmlns:a16="http://schemas.microsoft.com/office/drawing/2014/main" val="2636315393"/>
                  </a:ext>
                </a:extLst>
              </a:tr>
              <a:tr h="564969">
                <a:tc>
                  <a:txBody>
                    <a:bodyPr/>
                    <a:lstStyle/>
                    <a:p>
                      <a:pPr algn="ctr"/>
                      <a:r>
                        <a:rPr lang="en-US" b="1" dirty="0"/>
                        <a:t>Detrusor</a:t>
                      </a:r>
                    </a:p>
                  </a:txBody>
                  <a:tcPr anchor="ctr"/>
                </a:tc>
                <a:tc>
                  <a:txBody>
                    <a:bodyPr/>
                    <a:lstStyle/>
                    <a:p>
                      <a:pPr algn="l"/>
                      <a:r>
                        <a:rPr lang="en-US" sz="1600" b="0" dirty="0" err="1">
                          <a:solidFill>
                            <a:schemeClr val="tx1"/>
                          </a:solidFill>
                        </a:rPr>
                        <a:t>Hiperactivo</a:t>
                      </a:r>
                      <a:endParaRPr lang="en-US" sz="1600" b="0" dirty="0">
                        <a:solidFill>
                          <a:schemeClr val="tx1"/>
                        </a:solidFill>
                      </a:endParaRPr>
                    </a:p>
                  </a:txBody>
                  <a:tcPr anchor="ctr">
                    <a:solidFill>
                      <a:schemeClr val="accent6">
                        <a:lumMod val="60000"/>
                        <a:lumOff val="40000"/>
                      </a:schemeClr>
                    </a:solidFill>
                  </a:tcPr>
                </a:tc>
                <a:tc>
                  <a:txBody>
                    <a:bodyPr/>
                    <a:lstStyle/>
                    <a:p>
                      <a:pPr algn="l"/>
                      <a:r>
                        <a:rPr lang="en-US" sz="1600" b="0" dirty="0" err="1">
                          <a:solidFill>
                            <a:schemeClr val="tx1"/>
                          </a:solidFill>
                        </a:rPr>
                        <a:t>Hiper</a:t>
                      </a:r>
                      <a:r>
                        <a:rPr lang="en-US" sz="1600" b="0" dirty="0">
                          <a:solidFill>
                            <a:schemeClr val="tx1"/>
                          </a:solidFill>
                        </a:rPr>
                        <a:t>/</a:t>
                      </a:r>
                      <a:r>
                        <a:rPr lang="en-US" sz="1600" b="0" dirty="0" err="1">
                          <a:solidFill>
                            <a:schemeClr val="tx1"/>
                          </a:solidFill>
                        </a:rPr>
                        <a:t>Hipo</a:t>
                      </a:r>
                      <a:r>
                        <a:rPr lang="en-US" sz="1600" b="0" dirty="0">
                          <a:solidFill>
                            <a:schemeClr val="tx1"/>
                          </a:solidFill>
                        </a:rPr>
                        <a:t> (</a:t>
                      </a:r>
                      <a:r>
                        <a:rPr lang="en-US" sz="1600" b="0" dirty="0" err="1">
                          <a:solidFill>
                            <a:schemeClr val="tx1"/>
                          </a:solidFill>
                        </a:rPr>
                        <a:t>todo</a:t>
                      </a:r>
                      <a:r>
                        <a:rPr lang="en-US" sz="1600" b="0" dirty="0">
                          <a:solidFill>
                            <a:schemeClr val="tx1"/>
                          </a:solidFill>
                        </a:rPr>
                        <a:t>)</a:t>
                      </a:r>
                    </a:p>
                  </a:txBody>
                  <a:tcPr anchor="ctr">
                    <a:solidFill>
                      <a:schemeClr val="accent2">
                        <a:lumMod val="60000"/>
                        <a:lumOff val="40000"/>
                      </a:schemeClr>
                    </a:solidFill>
                  </a:tcPr>
                </a:tc>
                <a:tc>
                  <a:txBody>
                    <a:bodyPr/>
                    <a:lstStyle/>
                    <a:p>
                      <a:pPr algn="l"/>
                      <a:r>
                        <a:rPr lang="en-US" sz="1600" b="0" dirty="0" err="1">
                          <a:solidFill>
                            <a:schemeClr val="tx1"/>
                          </a:solidFill>
                        </a:rPr>
                        <a:t>Hiperactivo</a:t>
                      </a:r>
                      <a:endParaRPr lang="en-US" sz="1600" b="0" dirty="0">
                        <a:solidFill>
                          <a:schemeClr val="tx1"/>
                        </a:solidFill>
                      </a:endParaRPr>
                    </a:p>
                  </a:txBody>
                  <a:tcPr anchor="ctr">
                    <a:solidFill>
                      <a:schemeClr val="accent2">
                        <a:lumMod val="60000"/>
                        <a:lumOff val="40000"/>
                      </a:schemeClr>
                    </a:solidFill>
                  </a:tcPr>
                </a:tc>
                <a:tc>
                  <a:txBody>
                    <a:bodyPr/>
                    <a:lstStyle/>
                    <a:p>
                      <a:pPr algn="l"/>
                      <a:r>
                        <a:rPr lang="en-US" sz="1600" b="0" dirty="0" err="1">
                          <a:solidFill>
                            <a:schemeClr val="tx1"/>
                          </a:solidFill>
                        </a:rPr>
                        <a:t>Acontráctil</a:t>
                      </a:r>
                      <a:endParaRPr lang="en-US" sz="1600" b="0" dirty="0">
                        <a:solidFill>
                          <a:schemeClr val="tx1"/>
                        </a:solidFill>
                      </a:endParaRPr>
                    </a:p>
                  </a:txBody>
                  <a:tcPr anchor="ctr">
                    <a:solidFill>
                      <a:schemeClr val="accent5">
                        <a:lumMod val="60000"/>
                        <a:lumOff val="40000"/>
                      </a:schemeClr>
                    </a:solidFill>
                  </a:tcPr>
                </a:tc>
                <a:extLst>
                  <a:ext uri="{0D108BD9-81ED-4DB2-BD59-A6C34878D82A}">
                    <a16:rowId xmlns:a16="http://schemas.microsoft.com/office/drawing/2014/main" val="4247199091"/>
                  </a:ext>
                </a:extLst>
              </a:tr>
              <a:tr h="659130">
                <a:tc>
                  <a:txBody>
                    <a:bodyPr/>
                    <a:lstStyle/>
                    <a:p>
                      <a:pPr algn="ctr"/>
                      <a:r>
                        <a:rPr lang="en-US" b="1" dirty="0" err="1"/>
                        <a:t>Esfínter</a:t>
                      </a:r>
                      <a:endParaRPr lang="en-US" b="1" dirty="0"/>
                    </a:p>
                  </a:txBody>
                  <a:tcPr anchor="ctr"/>
                </a:tc>
                <a:tc>
                  <a:txBody>
                    <a:bodyPr/>
                    <a:lstStyle/>
                    <a:p>
                      <a:pPr algn="l"/>
                      <a:r>
                        <a:rPr lang="en-US" sz="1600" b="1" dirty="0">
                          <a:solidFill>
                            <a:schemeClr val="tx1"/>
                          </a:solidFill>
                        </a:rPr>
                        <a:t>Sin </a:t>
                      </a:r>
                      <a:r>
                        <a:rPr lang="en-US" sz="1600" b="1" dirty="0" err="1">
                          <a:solidFill>
                            <a:schemeClr val="tx1"/>
                          </a:solidFill>
                        </a:rPr>
                        <a:t>alteraciones</a:t>
                      </a:r>
                      <a:endParaRPr lang="en-US" sz="1600" b="1" dirty="0">
                        <a:solidFill>
                          <a:schemeClr val="tx1"/>
                        </a:solidFill>
                      </a:endParaRPr>
                    </a:p>
                  </a:txBody>
                  <a:tcPr anchor="ctr">
                    <a:solidFill>
                      <a:schemeClr val="accent6">
                        <a:lumMod val="60000"/>
                        <a:lumOff val="40000"/>
                      </a:schemeClr>
                    </a:solidFill>
                  </a:tcPr>
                </a:tc>
                <a:tc>
                  <a:txBody>
                    <a:bodyPr/>
                    <a:lstStyle/>
                    <a:p>
                      <a:pPr algn="l"/>
                      <a:r>
                        <a:rPr lang="en-US" sz="1600" b="1" dirty="0">
                          <a:solidFill>
                            <a:schemeClr val="tx1"/>
                          </a:solidFill>
                        </a:rPr>
                        <a:t>DSD/ </a:t>
                      </a:r>
                      <a:r>
                        <a:rPr lang="en-US" sz="1600" b="1" dirty="0" err="1">
                          <a:solidFill>
                            <a:schemeClr val="tx1"/>
                          </a:solidFill>
                        </a:rPr>
                        <a:t>Relajación</a:t>
                      </a:r>
                      <a:r>
                        <a:rPr lang="en-US" sz="1600" b="1" dirty="0">
                          <a:solidFill>
                            <a:schemeClr val="tx1"/>
                          </a:solidFill>
                        </a:rPr>
                        <a:t> (</a:t>
                      </a:r>
                      <a:r>
                        <a:rPr lang="en-US" sz="1600" b="1" dirty="0" err="1">
                          <a:solidFill>
                            <a:schemeClr val="tx1"/>
                          </a:solidFill>
                        </a:rPr>
                        <a:t>todo</a:t>
                      </a:r>
                      <a:r>
                        <a:rPr lang="en-US" sz="1600" b="1" dirty="0">
                          <a:solidFill>
                            <a:schemeClr val="tx1"/>
                          </a:solidFill>
                        </a:rPr>
                        <a:t>)</a:t>
                      </a:r>
                    </a:p>
                  </a:txBody>
                  <a:tcPr anchor="ctr">
                    <a:solidFill>
                      <a:schemeClr val="accent2">
                        <a:lumMod val="60000"/>
                        <a:lumOff val="40000"/>
                      </a:schemeClr>
                    </a:solidFill>
                  </a:tcPr>
                </a:tc>
                <a:tc>
                  <a:txBody>
                    <a:bodyPr/>
                    <a:lstStyle/>
                    <a:p>
                      <a:pPr algn="l"/>
                      <a:r>
                        <a:rPr lang="en-US" sz="1600" b="1" dirty="0">
                          <a:solidFill>
                            <a:schemeClr val="tx1"/>
                          </a:solidFill>
                          <a:sym typeface="Wingdings" pitchFamily="2" charset="2"/>
                        </a:rPr>
                        <a:t>DSD ALTAS PRESIONES</a:t>
                      </a:r>
                      <a:endParaRPr lang="en-US" sz="1600" b="1" dirty="0">
                        <a:solidFill>
                          <a:schemeClr val="tx1"/>
                        </a:solidFill>
                      </a:endParaRPr>
                    </a:p>
                    <a:p>
                      <a:pPr algn="l"/>
                      <a:r>
                        <a:rPr lang="en-US" sz="1600" b="1" dirty="0" err="1">
                          <a:solidFill>
                            <a:schemeClr val="tx1"/>
                          </a:solidFill>
                        </a:rPr>
                        <a:t>Pérdida</a:t>
                      </a:r>
                      <a:r>
                        <a:rPr lang="en-US" sz="1600" b="1" dirty="0">
                          <a:solidFill>
                            <a:schemeClr val="tx1"/>
                          </a:solidFill>
                        </a:rPr>
                        <a:t> de la </a:t>
                      </a:r>
                      <a:r>
                        <a:rPr lang="en-US" sz="1600" b="1" dirty="0" err="1">
                          <a:solidFill>
                            <a:schemeClr val="tx1"/>
                          </a:solidFill>
                        </a:rPr>
                        <a:t>sensación</a:t>
                      </a:r>
                      <a:r>
                        <a:rPr lang="en-US" sz="1600" b="1" dirty="0">
                          <a:solidFill>
                            <a:schemeClr val="tx1"/>
                          </a:solidFill>
                        </a:rPr>
                        <a:t> </a:t>
                      </a:r>
                    </a:p>
                  </a:txBody>
                  <a:tcPr anchor="ctr">
                    <a:solidFill>
                      <a:schemeClr val="accent2">
                        <a:lumMod val="60000"/>
                        <a:lumOff val="40000"/>
                      </a:schemeClr>
                    </a:solidFill>
                  </a:tcPr>
                </a:tc>
                <a:tc>
                  <a:txBody>
                    <a:bodyPr/>
                    <a:lstStyle/>
                    <a:p>
                      <a:pPr algn="l"/>
                      <a:r>
                        <a:rPr lang="en-US" sz="1600" b="1" dirty="0" err="1">
                          <a:solidFill>
                            <a:schemeClr val="tx1"/>
                          </a:solidFill>
                        </a:rPr>
                        <a:t>Incompetente</a:t>
                      </a:r>
                      <a:endParaRPr lang="en-US" sz="1600" b="1" dirty="0">
                        <a:solidFill>
                          <a:schemeClr val="tx1"/>
                        </a:solidFill>
                      </a:endParaRPr>
                    </a:p>
                    <a:p>
                      <a:pPr algn="l"/>
                      <a:r>
                        <a:rPr lang="en-US" sz="1600" b="1" dirty="0" err="1">
                          <a:solidFill>
                            <a:schemeClr val="tx1"/>
                          </a:solidFill>
                        </a:rPr>
                        <a:t>Pérdida</a:t>
                      </a:r>
                      <a:r>
                        <a:rPr lang="en-US" sz="1600" b="1" dirty="0">
                          <a:solidFill>
                            <a:schemeClr val="tx1"/>
                          </a:solidFill>
                        </a:rPr>
                        <a:t> </a:t>
                      </a:r>
                      <a:r>
                        <a:rPr lang="en-US" sz="1600" b="1" dirty="0" err="1">
                          <a:solidFill>
                            <a:schemeClr val="tx1"/>
                          </a:solidFill>
                        </a:rPr>
                        <a:t>sensación</a:t>
                      </a:r>
                      <a:endParaRPr lang="en-US" sz="1600" b="1" dirty="0">
                        <a:solidFill>
                          <a:schemeClr val="tx1"/>
                        </a:solidFill>
                      </a:endParaRPr>
                    </a:p>
                  </a:txBody>
                  <a:tcPr anchor="ctr">
                    <a:solidFill>
                      <a:schemeClr val="accent5">
                        <a:lumMod val="60000"/>
                        <a:lumOff val="40000"/>
                      </a:schemeClr>
                    </a:solidFill>
                  </a:tcPr>
                </a:tc>
                <a:extLst>
                  <a:ext uri="{0D108BD9-81ED-4DB2-BD59-A6C34878D82A}">
                    <a16:rowId xmlns:a16="http://schemas.microsoft.com/office/drawing/2014/main" val="1440058617"/>
                  </a:ext>
                </a:extLst>
              </a:tr>
              <a:tr h="1475860">
                <a:tc>
                  <a:txBody>
                    <a:bodyPr/>
                    <a:lstStyle/>
                    <a:p>
                      <a:pPr algn="ctr"/>
                      <a:r>
                        <a:rPr lang="en-US" b="1" dirty="0"/>
                        <a:t>¿Por </a:t>
                      </a:r>
                      <a:r>
                        <a:rPr lang="en-US" b="1" dirty="0" err="1"/>
                        <a:t>qué</a:t>
                      </a:r>
                      <a:r>
                        <a:rPr lang="en-US" b="1" dirty="0"/>
                        <a:t>?</a:t>
                      </a:r>
                    </a:p>
                  </a:txBody>
                  <a:tcPr anchor="ctr"/>
                </a:tc>
                <a:tc>
                  <a:txBody>
                    <a:bodyPr/>
                    <a:lstStyle/>
                    <a:p>
                      <a:pPr marL="342900" indent="-342900" algn="l">
                        <a:buAutoNum type="arabicPeriod"/>
                      </a:pPr>
                      <a:r>
                        <a:rPr lang="en-US" sz="1600" b="0" dirty="0" err="1">
                          <a:solidFill>
                            <a:schemeClr val="tx1"/>
                          </a:solidFill>
                        </a:rPr>
                        <a:t>Reducción</a:t>
                      </a:r>
                      <a:r>
                        <a:rPr lang="en-US" sz="1600" b="0" dirty="0">
                          <a:solidFill>
                            <a:schemeClr val="tx1"/>
                          </a:solidFill>
                        </a:rPr>
                        <a:t> cortical (-) </a:t>
                      </a:r>
                      <a:r>
                        <a:rPr lang="en-US" sz="1600" b="0" dirty="0" err="1">
                          <a:solidFill>
                            <a:schemeClr val="tx1"/>
                          </a:solidFill>
                        </a:rPr>
                        <a:t>sobre</a:t>
                      </a:r>
                      <a:r>
                        <a:rPr lang="en-US" sz="1600" b="0" dirty="0">
                          <a:solidFill>
                            <a:schemeClr val="tx1"/>
                          </a:solidFill>
                        </a:rPr>
                        <a:t> </a:t>
                      </a:r>
                      <a:r>
                        <a:rPr lang="en-US" sz="1600" b="0" dirty="0" err="1">
                          <a:solidFill>
                            <a:schemeClr val="tx1"/>
                          </a:solidFill>
                        </a:rPr>
                        <a:t>el</a:t>
                      </a:r>
                      <a:r>
                        <a:rPr lang="en-US" sz="1600" b="0" dirty="0">
                          <a:solidFill>
                            <a:schemeClr val="tx1"/>
                          </a:solidFill>
                        </a:rPr>
                        <a:t> </a:t>
                      </a:r>
                      <a:r>
                        <a:rPr lang="en-US" sz="1600" b="0" dirty="0" err="1">
                          <a:solidFill>
                            <a:schemeClr val="tx1"/>
                          </a:solidFill>
                        </a:rPr>
                        <a:t>reflejo</a:t>
                      </a:r>
                      <a:r>
                        <a:rPr lang="en-US" sz="1600" b="0" dirty="0">
                          <a:solidFill>
                            <a:schemeClr val="tx1"/>
                          </a:solidFill>
                        </a:rPr>
                        <a:t> </a:t>
                      </a:r>
                      <a:r>
                        <a:rPr lang="en-US" sz="1600" b="0" dirty="0" err="1">
                          <a:solidFill>
                            <a:schemeClr val="tx1"/>
                          </a:solidFill>
                        </a:rPr>
                        <a:t>miccional</a:t>
                      </a:r>
                      <a:endParaRPr lang="en-US" sz="1600" b="0" dirty="0">
                        <a:solidFill>
                          <a:schemeClr val="tx1"/>
                        </a:solidFill>
                      </a:endParaRPr>
                    </a:p>
                    <a:p>
                      <a:pPr marL="342900" indent="-342900" algn="l">
                        <a:buAutoNum type="arabicPeriod"/>
                      </a:pPr>
                      <a:r>
                        <a:rPr lang="en-US" sz="1600" b="0" dirty="0">
                          <a:solidFill>
                            <a:schemeClr val="tx1"/>
                          </a:solidFill>
                        </a:rPr>
                        <a:t>CPM no </a:t>
                      </a:r>
                      <a:r>
                        <a:rPr lang="en-US" sz="1600" b="0" dirty="0" err="1">
                          <a:solidFill>
                            <a:schemeClr val="tx1"/>
                          </a:solidFill>
                        </a:rPr>
                        <a:t>afectado</a:t>
                      </a:r>
                      <a:r>
                        <a:rPr lang="en-US" sz="1600" b="0" dirty="0">
                          <a:solidFill>
                            <a:schemeClr val="tx1"/>
                          </a:solidFill>
                        </a:rPr>
                        <a:t> –&gt; no </a:t>
                      </a:r>
                      <a:r>
                        <a:rPr lang="en-US" sz="1600" b="0" dirty="0" err="1">
                          <a:solidFill>
                            <a:schemeClr val="tx1"/>
                          </a:solidFill>
                        </a:rPr>
                        <a:t>afectación</a:t>
                      </a:r>
                      <a:r>
                        <a:rPr lang="en-US" sz="1600" b="0" dirty="0">
                          <a:solidFill>
                            <a:schemeClr val="tx1"/>
                          </a:solidFill>
                        </a:rPr>
                        <a:t> del </a:t>
                      </a:r>
                      <a:r>
                        <a:rPr lang="en-US" sz="1600" b="0" dirty="0" err="1">
                          <a:solidFill>
                            <a:schemeClr val="tx1"/>
                          </a:solidFill>
                        </a:rPr>
                        <a:t>esfínter</a:t>
                      </a:r>
                      <a:endParaRPr lang="en-US" sz="1600" b="0" dirty="0">
                        <a:solidFill>
                          <a:schemeClr val="tx1"/>
                        </a:solidFill>
                      </a:endParaRPr>
                    </a:p>
                  </a:txBody>
                  <a:tcPr anchor="ctr">
                    <a:solidFill>
                      <a:schemeClr val="accent6">
                        <a:lumMod val="60000"/>
                        <a:lumOff val="40000"/>
                      </a:schemeClr>
                    </a:solidFill>
                  </a:tcPr>
                </a:tc>
                <a:tc>
                  <a:txBody>
                    <a:bodyPr/>
                    <a:lstStyle/>
                    <a:p>
                      <a:pPr algn="l"/>
                      <a:r>
                        <a:rPr lang="en-US" sz="1600" b="0" dirty="0">
                          <a:solidFill>
                            <a:schemeClr val="tx1"/>
                          </a:solidFill>
                        </a:rPr>
                        <a:t>Pontine MICTURITION/STORAGE </a:t>
                      </a:r>
                      <a:r>
                        <a:rPr lang="en-US" sz="1600" b="0" dirty="0" err="1">
                          <a:solidFill>
                            <a:schemeClr val="tx1"/>
                          </a:solidFill>
                        </a:rPr>
                        <a:t>centre</a:t>
                      </a:r>
                      <a:r>
                        <a:rPr lang="en-US" sz="1600" b="0" dirty="0">
                          <a:solidFill>
                            <a:schemeClr val="tx1"/>
                          </a:solidFill>
                        </a:rPr>
                        <a:t> </a:t>
                      </a:r>
                    </a:p>
                    <a:p>
                      <a:pPr algn="l"/>
                      <a:r>
                        <a:rPr lang="en-US" sz="1600" b="0" dirty="0">
                          <a:solidFill>
                            <a:schemeClr val="tx1"/>
                          </a:solidFill>
                        </a:rPr>
                        <a:t>No hay </a:t>
                      </a:r>
                      <a:r>
                        <a:rPr lang="en-US" sz="1600" b="0" dirty="0" err="1">
                          <a:solidFill>
                            <a:schemeClr val="tx1"/>
                          </a:solidFill>
                        </a:rPr>
                        <a:t>enchufe</a:t>
                      </a:r>
                      <a:endParaRPr lang="en-US" sz="1600" b="0" dirty="0">
                        <a:solidFill>
                          <a:schemeClr val="tx1"/>
                        </a:solidFill>
                      </a:endParaRPr>
                    </a:p>
                  </a:txBody>
                  <a:tcPr anchor="ctr">
                    <a:solidFill>
                      <a:schemeClr val="accent2">
                        <a:lumMod val="60000"/>
                        <a:lumOff val="40000"/>
                      </a:schemeClr>
                    </a:solidFill>
                  </a:tcPr>
                </a:tc>
                <a:tc>
                  <a:txBody>
                    <a:bodyPr/>
                    <a:lstStyle/>
                    <a:p>
                      <a:pPr marL="342900" indent="-342900" algn="l">
                        <a:buAutoNum type="arabicPeriod"/>
                      </a:pPr>
                      <a:r>
                        <a:rPr lang="en-US" sz="1600" b="0" dirty="0" err="1">
                          <a:solidFill>
                            <a:schemeClr val="tx1"/>
                          </a:solidFill>
                        </a:rPr>
                        <a:t>Pérdida</a:t>
                      </a:r>
                      <a:r>
                        <a:rPr lang="en-US" sz="1600" b="0" dirty="0">
                          <a:solidFill>
                            <a:schemeClr val="tx1"/>
                          </a:solidFill>
                        </a:rPr>
                        <a:t> </a:t>
                      </a:r>
                      <a:r>
                        <a:rPr lang="en-US" sz="1600" b="0" dirty="0" err="1">
                          <a:solidFill>
                            <a:schemeClr val="tx1"/>
                          </a:solidFill>
                        </a:rPr>
                        <a:t>inhibitoria</a:t>
                      </a:r>
                      <a:r>
                        <a:rPr lang="en-US" sz="1600" b="0" dirty="0">
                          <a:solidFill>
                            <a:schemeClr val="tx1"/>
                          </a:solidFill>
                        </a:rPr>
                        <a:t> del detrusor a </a:t>
                      </a:r>
                      <a:r>
                        <a:rPr lang="en-US" sz="1600" b="0" dirty="0" err="1">
                          <a:solidFill>
                            <a:schemeClr val="tx1"/>
                          </a:solidFill>
                        </a:rPr>
                        <a:t>niveles</a:t>
                      </a:r>
                      <a:r>
                        <a:rPr lang="en-US" sz="1600" b="0" dirty="0">
                          <a:solidFill>
                            <a:schemeClr val="tx1"/>
                          </a:solidFill>
                        </a:rPr>
                        <a:t> </a:t>
                      </a:r>
                      <a:r>
                        <a:rPr lang="en-US" sz="1600" b="0" dirty="0" err="1">
                          <a:solidFill>
                            <a:schemeClr val="tx1"/>
                          </a:solidFill>
                        </a:rPr>
                        <a:t>más</a:t>
                      </a:r>
                      <a:r>
                        <a:rPr lang="en-US" sz="1600" b="0" dirty="0">
                          <a:solidFill>
                            <a:schemeClr val="tx1"/>
                          </a:solidFill>
                        </a:rPr>
                        <a:t> </a:t>
                      </a:r>
                      <a:r>
                        <a:rPr lang="en-US" sz="1600" b="0" dirty="0" err="1">
                          <a:solidFill>
                            <a:schemeClr val="tx1"/>
                          </a:solidFill>
                        </a:rPr>
                        <a:t>elevados</a:t>
                      </a:r>
                      <a:endParaRPr lang="en-US" sz="1600" b="0" dirty="0">
                        <a:solidFill>
                          <a:schemeClr val="tx1"/>
                        </a:solidFill>
                      </a:endParaRPr>
                    </a:p>
                    <a:p>
                      <a:pPr marL="342900" indent="-342900" algn="l">
                        <a:buAutoNum type="arabicPeriod"/>
                      </a:pPr>
                      <a:r>
                        <a:rPr lang="en-US" sz="1600" b="0" dirty="0" err="1">
                          <a:solidFill>
                            <a:schemeClr val="tx1"/>
                          </a:solidFill>
                        </a:rPr>
                        <a:t>Pérdida</a:t>
                      </a:r>
                      <a:r>
                        <a:rPr lang="en-US" sz="1600" b="0" dirty="0">
                          <a:solidFill>
                            <a:schemeClr val="tx1"/>
                          </a:solidFill>
                        </a:rPr>
                        <a:t> de la </a:t>
                      </a:r>
                      <a:r>
                        <a:rPr lang="en-US" sz="1600" b="0" dirty="0" err="1">
                          <a:solidFill>
                            <a:schemeClr val="tx1"/>
                          </a:solidFill>
                        </a:rPr>
                        <a:t>coordinación</a:t>
                      </a:r>
                      <a:r>
                        <a:rPr lang="en-US" sz="1600" b="0" dirty="0">
                          <a:solidFill>
                            <a:schemeClr val="tx1"/>
                          </a:solidFill>
                        </a:rPr>
                        <a:t> </a:t>
                      </a:r>
                    </a:p>
                    <a:p>
                      <a:pPr marL="342900" indent="-342900" algn="l">
                        <a:buAutoNum type="arabicPeriod"/>
                      </a:pPr>
                      <a:r>
                        <a:rPr lang="en-US" sz="1600" b="0" dirty="0" err="1">
                          <a:solidFill>
                            <a:schemeClr val="tx1"/>
                          </a:solidFill>
                        </a:rPr>
                        <a:t>Reflejo</a:t>
                      </a:r>
                      <a:r>
                        <a:rPr lang="en-US" sz="1600" b="0" dirty="0">
                          <a:solidFill>
                            <a:schemeClr val="tx1"/>
                          </a:solidFill>
                        </a:rPr>
                        <a:t> </a:t>
                      </a:r>
                      <a:r>
                        <a:rPr lang="en-US" sz="1600" b="0" dirty="0" err="1">
                          <a:solidFill>
                            <a:schemeClr val="tx1"/>
                          </a:solidFill>
                        </a:rPr>
                        <a:t>miccional</a:t>
                      </a:r>
                      <a:r>
                        <a:rPr lang="en-US" sz="1600" b="0" dirty="0">
                          <a:solidFill>
                            <a:schemeClr val="tx1"/>
                          </a:solidFill>
                        </a:rPr>
                        <a:t> </a:t>
                      </a:r>
                      <a:r>
                        <a:rPr lang="en-US" sz="1600" b="0" dirty="0" err="1">
                          <a:solidFill>
                            <a:schemeClr val="tx1"/>
                          </a:solidFill>
                        </a:rPr>
                        <a:t>intacto</a:t>
                      </a:r>
                      <a:r>
                        <a:rPr lang="en-US" sz="1600" b="0" dirty="0">
                          <a:solidFill>
                            <a:schemeClr val="tx1"/>
                          </a:solidFill>
                        </a:rPr>
                        <a:t> (</a:t>
                      </a:r>
                      <a:r>
                        <a:rPr lang="en-US" sz="1600" b="0" dirty="0" err="1">
                          <a:solidFill>
                            <a:schemeClr val="tx1"/>
                          </a:solidFill>
                        </a:rPr>
                        <a:t>incontinencia</a:t>
                      </a:r>
                      <a:r>
                        <a:rPr lang="en-US" sz="1600" b="0" dirty="0">
                          <a:solidFill>
                            <a:schemeClr val="tx1"/>
                          </a:solidFill>
                        </a:rPr>
                        <a:t>)</a:t>
                      </a:r>
                    </a:p>
                  </a:txBody>
                  <a:tcPr anchor="ctr">
                    <a:solidFill>
                      <a:schemeClr val="accent2">
                        <a:lumMod val="60000"/>
                        <a:lumOff val="40000"/>
                      </a:schemeClr>
                    </a:solidFill>
                  </a:tcPr>
                </a:tc>
                <a:tc>
                  <a:txBody>
                    <a:bodyPr/>
                    <a:lstStyle/>
                    <a:p>
                      <a:pPr algn="l"/>
                      <a:r>
                        <a:rPr lang="en-US" sz="1600" b="0" dirty="0">
                          <a:solidFill>
                            <a:schemeClr val="tx1"/>
                          </a:solidFill>
                        </a:rPr>
                        <a:t>Los </a:t>
                      </a:r>
                      <a:r>
                        <a:rPr lang="en-US" sz="1600" b="0" dirty="0" err="1">
                          <a:solidFill>
                            <a:schemeClr val="tx1"/>
                          </a:solidFill>
                        </a:rPr>
                        <a:t>síntomas</a:t>
                      </a:r>
                      <a:r>
                        <a:rPr lang="en-US" sz="1600" b="0" dirty="0">
                          <a:solidFill>
                            <a:schemeClr val="tx1"/>
                          </a:solidFill>
                        </a:rPr>
                        <a:t> </a:t>
                      </a:r>
                      <a:r>
                        <a:rPr lang="en-US" sz="1600" b="0" dirty="0" err="1">
                          <a:solidFill>
                            <a:schemeClr val="tx1"/>
                          </a:solidFill>
                        </a:rPr>
                        <a:t>dependerán</a:t>
                      </a:r>
                      <a:r>
                        <a:rPr lang="en-US" sz="1600" b="0" dirty="0">
                          <a:solidFill>
                            <a:schemeClr val="tx1"/>
                          </a:solidFill>
                        </a:rPr>
                        <a:t> </a:t>
                      </a:r>
                      <a:r>
                        <a:rPr lang="en-US" sz="1600" b="0" dirty="0" err="1">
                          <a:solidFill>
                            <a:schemeClr val="tx1"/>
                          </a:solidFill>
                        </a:rPr>
                        <a:t>si</a:t>
                      </a:r>
                      <a:r>
                        <a:rPr lang="en-US" sz="1600" b="0" dirty="0">
                          <a:solidFill>
                            <a:schemeClr val="tx1"/>
                          </a:solidFill>
                        </a:rPr>
                        <a:t> se </a:t>
                      </a:r>
                      <a:r>
                        <a:rPr lang="en-US" sz="1600" b="0" dirty="0" err="1">
                          <a:solidFill>
                            <a:schemeClr val="tx1"/>
                          </a:solidFill>
                        </a:rPr>
                        <a:t>lesionan</a:t>
                      </a:r>
                      <a:r>
                        <a:rPr lang="en-US" sz="1600" b="0" dirty="0">
                          <a:solidFill>
                            <a:schemeClr val="tx1"/>
                          </a:solidFill>
                        </a:rPr>
                        <a:t> </a:t>
                      </a:r>
                    </a:p>
                    <a:p>
                      <a:pPr algn="l"/>
                      <a:r>
                        <a:rPr lang="en-US" sz="1600" b="0" dirty="0">
                          <a:solidFill>
                            <a:schemeClr val="tx1"/>
                          </a:solidFill>
                        </a:rPr>
                        <a:t>- </a:t>
                      </a:r>
                      <a:r>
                        <a:rPr lang="en-US" sz="1600" b="0" dirty="0" err="1">
                          <a:solidFill>
                            <a:schemeClr val="tx1"/>
                          </a:solidFill>
                        </a:rPr>
                        <a:t>Pudendo</a:t>
                      </a:r>
                      <a:r>
                        <a:rPr lang="en-US" sz="1600" b="0" dirty="0">
                          <a:solidFill>
                            <a:schemeClr val="tx1"/>
                          </a:solidFill>
                        </a:rPr>
                        <a:t> (</a:t>
                      </a:r>
                      <a:r>
                        <a:rPr lang="en-US" sz="1600" b="0" dirty="0" err="1">
                          <a:solidFill>
                            <a:schemeClr val="tx1"/>
                          </a:solidFill>
                        </a:rPr>
                        <a:t>uretra</a:t>
                      </a:r>
                      <a:r>
                        <a:rPr lang="en-US" sz="1600" b="0" dirty="0">
                          <a:solidFill>
                            <a:schemeClr val="tx1"/>
                          </a:solidFill>
                        </a:rPr>
                        <a:t> </a:t>
                      </a:r>
                      <a:r>
                        <a:rPr lang="en-US" sz="1600" b="0" dirty="0" err="1">
                          <a:solidFill>
                            <a:schemeClr val="tx1"/>
                          </a:solidFill>
                        </a:rPr>
                        <a:t>incomp</a:t>
                      </a:r>
                      <a:r>
                        <a:rPr lang="en-US" sz="1600" b="0" dirty="0">
                          <a:solidFill>
                            <a:schemeClr val="tx1"/>
                          </a:solidFill>
                        </a:rPr>
                        <a:t>)</a:t>
                      </a:r>
                    </a:p>
                    <a:p>
                      <a:pPr algn="l"/>
                      <a:r>
                        <a:rPr lang="en-US" sz="1600" b="0" dirty="0">
                          <a:solidFill>
                            <a:schemeClr val="tx1"/>
                          </a:solidFill>
                        </a:rPr>
                        <a:t>- </a:t>
                      </a:r>
                      <a:r>
                        <a:rPr lang="en-US" sz="1600" b="0" dirty="0" err="1">
                          <a:solidFill>
                            <a:schemeClr val="tx1"/>
                          </a:solidFill>
                        </a:rPr>
                        <a:t>Pélvico</a:t>
                      </a:r>
                      <a:r>
                        <a:rPr lang="en-US" sz="1600" b="0" dirty="0">
                          <a:solidFill>
                            <a:schemeClr val="tx1"/>
                          </a:solidFill>
                        </a:rPr>
                        <a:t> (NDO, </a:t>
                      </a:r>
                      <a:r>
                        <a:rPr lang="en-US" sz="1600" b="0" dirty="0" err="1">
                          <a:solidFill>
                            <a:schemeClr val="tx1"/>
                          </a:solidFill>
                        </a:rPr>
                        <a:t>uretra</a:t>
                      </a:r>
                      <a:r>
                        <a:rPr lang="en-US" sz="1600" b="0" dirty="0">
                          <a:solidFill>
                            <a:schemeClr val="tx1"/>
                          </a:solidFill>
                        </a:rPr>
                        <a:t> normal)</a:t>
                      </a:r>
                    </a:p>
                  </a:txBody>
                  <a:tcPr anchor="ctr">
                    <a:solidFill>
                      <a:schemeClr val="accent5">
                        <a:lumMod val="60000"/>
                        <a:lumOff val="40000"/>
                      </a:schemeClr>
                    </a:solidFill>
                  </a:tcPr>
                </a:tc>
                <a:extLst>
                  <a:ext uri="{0D108BD9-81ED-4DB2-BD59-A6C34878D82A}">
                    <a16:rowId xmlns:a16="http://schemas.microsoft.com/office/drawing/2014/main" val="3918670824"/>
                  </a:ext>
                </a:extLst>
              </a:tr>
            </a:tbl>
          </a:graphicData>
        </a:graphic>
      </p:graphicFrame>
      <p:sp>
        <p:nvSpPr>
          <p:cNvPr id="5" name="TextBox 4">
            <a:extLst>
              <a:ext uri="{FF2B5EF4-FFF2-40B4-BE49-F238E27FC236}">
                <a16:creationId xmlns:a16="http://schemas.microsoft.com/office/drawing/2014/main" id="{52FB586F-B27C-8A8E-7995-555B5928DE36}"/>
              </a:ext>
            </a:extLst>
          </p:cNvPr>
          <p:cNvSpPr txBox="1"/>
          <p:nvPr/>
        </p:nvSpPr>
        <p:spPr>
          <a:xfrm>
            <a:off x="6311677" y="6281024"/>
            <a:ext cx="5523938" cy="307777"/>
          </a:xfrm>
          <a:prstGeom prst="rect">
            <a:avLst/>
          </a:prstGeom>
          <a:noFill/>
        </p:spPr>
        <p:txBody>
          <a:bodyPr wrap="square" rtlCol="0">
            <a:spAutoFit/>
          </a:bodyPr>
          <a:lstStyle/>
          <a:p>
            <a:pPr algn="r"/>
            <a:r>
              <a:rPr lang="en-US" sz="1400" i="1" dirty="0"/>
              <a:t>Urodynamics made easy. Third Ed. Chapple.</a:t>
            </a:r>
          </a:p>
        </p:txBody>
      </p:sp>
    </p:spTree>
    <p:extLst>
      <p:ext uri="{BB962C8B-B14F-4D97-AF65-F5344CB8AC3E}">
        <p14:creationId xmlns:p14="http://schemas.microsoft.com/office/powerpoint/2010/main" val="15473525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414DC-B7C0-9A25-A41F-68C7357DF45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6934762-AC8C-FAC0-E2B9-B3EFE41EBB57}"/>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E2211408-2246-18A6-7EA4-C04B048722DB}"/>
              </a:ext>
            </a:extLst>
          </p:cNvPr>
          <p:cNvPicPr>
            <a:picLocks noChangeAspect="1"/>
          </p:cNvPicPr>
          <p:nvPr/>
        </p:nvPicPr>
        <p:blipFill>
          <a:blip r:embed="rId2"/>
          <a:stretch>
            <a:fillRect/>
          </a:stretch>
        </p:blipFill>
        <p:spPr>
          <a:xfrm>
            <a:off x="1510747" y="256208"/>
            <a:ext cx="8786192" cy="6345583"/>
          </a:xfrm>
          <a:prstGeom prst="rect">
            <a:avLst/>
          </a:prstGeom>
        </p:spPr>
      </p:pic>
    </p:spTree>
    <p:extLst>
      <p:ext uri="{BB962C8B-B14F-4D97-AF65-F5344CB8AC3E}">
        <p14:creationId xmlns:p14="http://schemas.microsoft.com/office/powerpoint/2010/main" val="10905632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71FB1-3517-3ADB-B487-D5E03FD22642}"/>
              </a:ext>
            </a:extLst>
          </p:cNvPr>
          <p:cNvSpPr>
            <a:spLocks noGrp="1"/>
          </p:cNvSpPr>
          <p:nvPr>
            <p:ph type="title"/>
          </p:nvPr>
        </p:nvSpPr>
        <p:spPr/>
        <p:txBody>
          <a:bodyPr/>
          <a:lstStyle/>
          <a:p>
            <a:endParaRPr lang="en-US" dirty="0"/>
          </a:p>
        </p:txBody>
      </p:sp>
      <p:sp>
        <p:nvSpPr>
          <p:cNvPr id="7" name="Content Placeholder 6">
            <a:extLst>
              <a:ext uri="{FF2B5EF4-FFF2-40B4-BE49-F238E27FC236}">
                <a16:creationId xmlns:a16="http://schemas.microsoft.com/office/drawing/2014/main" id="{B60AEEDF-C9A2-6322-5D98-C013CBCB5A14}"/>
              </a:ext>
            </a:extLst>
          </p:cNvPr>
          <p:cNvSpPr>
            <a:spLocks noGrp="1"/>
          </p:cNvSpPr>
          <p:nvPr>
            <p:ph idx="1"/>
          </p:nvPr>
        </p:nvSpPr>
        <p:spPr/>
        <p:txBody>
          <a:bodyPr/>
          <a:lstStyle/>
          <a:p>
            <a:endParaRPr lang="en-US" dirty="0"/>
          </a:p>
        </p:txBody>
      </p:sp>
      <p:pic>
        <p:nvPicPr>
          <p:cNvPr id="8" name="Picture 7">
            <a:extLst>
              <a:ext uri="{FF2B5EF4-FFF2-40B4-BE49-F238E27FC236}">
                <a16:creationId xmlns:a16="http://schemas.microsoft.com/office/drawing/2014/main" id="{98A9B486-81AE-1E06-AF6C-C38F7A76A1CC}"/>
              </a:ext>
            </a:extLst>
          </p:cNvPr>
          <p:cNvPicPr>
            <a:picLocks noChangeAspect="1"/>
          </p:cNvPicPr>
          <p:nvPr/>
        </p:nvPicPr>
        <p:blipFill>
          <a:blip r:embed="rId2"/>
          <a:stretch>
            <a:fillRect/>
          </a:stretch>
        </p:blipFill>
        <p:spPr>
          <a:xfrm>
            <a:off x="965200" y="31886"/>
            <a:ext cx="10648324" cy="6826114"/>
          </a:xfrm>
          <a:prstGeom prst="rect">
            <a:avLst/>
          </a:prstGeom>
        </p:spPr>
      </p:pic>
    </p:spTree>
    <p:extLst>
      <p:ext uri="{BB962C8B-B14F-4D97-AF65-F5344CB8AC3E}">
        <p14:creationId xmlns:p14="http://schemas.microsoft.com/office/powerpoint/2010/main" val="24202586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a:extLst>
              <a:ext uri="{FF2B5EF4-FFF2-40B4-BE49-F238E27FC236}">
                <a16:creationId xmlns:a16="http://schemas.microsoft.com/office/drawing/2014/main" id="{5BD28609-0E4F-4AEC-650C-471C498C208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a:extLst>
              <a:ext uri="{FF2B5EF4-FFF2-40B4-BE49-F238E27FC236}">
                <a16:creationId xmlns:a16="http://schemas.microsoft.com/office/drawing/2014/main" id="{9BC9398F-7D50-FE9A-7771-D6BEBFF3411D}"/>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a:extLst>
              <a:ext uri="{FF2B5EF4-FFF2-40B4-BE49-F238E27FC236}">
                <a16:creationId xmlns:a16="http://schemas.microsoft.com/office/drawing/2014/main" id="{8F72554A-B2BE-32DC-BD94-96DB33AA01CF}"/>
              </a:ext>
            </a:extLst>
          </p:cNvPr>
          <p:cNvSpPr>
            <a:spLocks noChangeAspect="1" noChangeArrowheads="1"/>
          </p:cNvSpPr>
          <p:nvPr/>
        </p:nvSpPr>
        <p:spPr bwMode="auto">
          <a:xfrm>
            <a:off x="3219718" y="552718"/>
            <a:ext cx="3333482" cy="33334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853586B3-FE01-15F0-1C73-6879ECC280A4}"/>
              </a:ext>
            </a:extLst>
          </p:cNvPr>
          <p:cNvPicPr>
            <a:picLocks noChangeAspect="1"/>
          </p:cNvPicPr>
          <p:nvPr/>
        </p:nvPicPr>
        <p:blipFill>
          <a:blip r:embed="rId2"/>
          <a:stretch>
            <a:fillRect/>
          </a:stretch>
        </p:blipFill>
        <p:spPr>
          <a:xfrm>
            <a:off x="487251" y="-7794"/>
            <a:ext cx="11217498" cy="6865794"/>
          </a:xfrm>
          <a:prstGeom prst="rect">
            <a:avLst/>
          </a:prstGeom>
        </p:spPr>
      </p:pic>
    </p:spTree>
    <p:extLst>
      <p:ext uri="{BB962C8B-B14F-4D97-AF65-F5344CB8AC3E}">
        <p14:creationId xmlns:p14="http://schemas.microsoft.com/office/powerpoint/2010/main" val="30316896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5CD5F-3C79-B97F-FFAD-F267BFB9BB1C}"/>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INITIAL EVALUATION</a:t>
            </a:r>
          </a:p>
        </p:txBody>
      </p:sp>
      <p:pic>
        <p:nvPicPr>
          <p:cNvPr id="4" name="Content Placeholder 3">
            <a:extLst>
              <a:ext uri="{FF2B5EF4-FFF2-40B4-BE49-F238E27FC236}">
                <a16:creationId xmlns:a16="http://schemas.microsoft.com/office/drawing/2014/main" id="{23EE440C-4FCF-916C-5C74-5425F6CAA442}"/>
              </a:ext>
            </a:extLst>
          </p:cNvPr>
          <p:cNvPicPr>
            <a:picLocks noGrp="1" noChangeAspect="1"/>
          </p:cNvPicPr>
          <p:nvPr>
            <p:ph idx="1"/>
          </p:nvPr>
        </p:nvPicPr>
        <p:blipFill>
          <a:blip r:embed="rId2"/>
          <a:stretch>
            <a:fillRect/>
          </a:stretch>
        </p:blipFill>
        <p:spPr>
          <a:xfrm>
            <a:off x="1111429" y="1690688"/>
            <a:ext cx="8166100" cy="4102100"/>
          </a:xfrm>
          <a:prstGeom prst="rect">
            <a:avLst/>
          </a:prstGeom>
        </p:spPr>
      </p:pic>
      <p:cxnSp>
        <p:nvCxnSpPr>
          <p:cNvPr id="6" name="Straight Connector 5">
            <a:extLst>
              <a:ext uri="{FF2B5EF4-FFF2-40B4-BE49-F238E27FC236}">
                <a16:creationId xmlns:a16="http://schemas.microsoft.com/office/drawing/2014/main" id="{D50A5FA3-7DB3-4F21-2F63-1C03AFB2578D}"/>
              </a:ext>
            </a:extLst>
          </p:cNvPr>
          <p:cNvCxnSpPr/>
          <p:nvPr/>
        </p:nvCxnSpPr>
        <p:spPr>
          <a:xfrm>
            <a:off x="1712890" y="2279561"/>
            <a:ext cx="1854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914829F-7E12-A7E7-65FA-3D9433595D27}"/>
              </a:ext>
            </a:extLst>
          </p:cNvPr>
          <p:cNvCxnSpPr/>
          <p:nvPr/>
        </p:nvCxnSpPr>
        <p:spPr>
          <a:xfrm>
            <a:off x="1712890" y="2573629"/>
            <a:ext cx="1854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A2EF703-9BA1-D101-70E3-51B1CCA9D60A}"/>
              </a:ext>
            </a:extLst>
          </p:cNvPr>
          <p:cNvCxnSpPr>
            <a:cxnSpLocks/>
          </p:cNvCxnSpPr>
          <p:nvPr/>
        </p:nvCxnSpPr>
        <p:spPr>
          <a:xfrm>
            <a:off x="1111429" y="3603938"/>
            <a:ext cx="1854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682AC5-B8E4-2CDC-E25D-ED1E5296D34B}"/>
              </a:ext>
            </a:extLst>
          </p:cNvPr>
          <p:cNvCxnSpPr/>
          <p:nvPr/>
        </p:nvCxnSpPr>
        <p:spPr>
          <a:xfrm>
            <a:off x="1556197" y="3887274"/>
            <a:ext cx="1854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9EB704C-AEE0-B6D1-BF7C-CC701EDD9EFC}"/>
              </a:ext>
            </a:extLst>
          </p:cNvPr>
          <p:cNvCxnSpPr/>
          <p:nvPr/>
        </p:nvCxnSpPr>
        <p:spPr>
          <a:xfrm>
            <a:off x="1946409" y="4737279"/>
            <a:ext cx="1854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6309596-99AA-410E-6315-9CDED7AF48D7}"/>
              </a:ext>
            </a:extLst>
          </p:cNvPr>
          <p:cNvCxnSpPr>
            <a:cxnSpLocks/>
          </p:cNvCxnSpPr>
          <p:nvPr/>
        </p:nvCxnSpPr>
        <p:spPr>
          <a:xfrm>
            <a:off x="1826653" y="5548649"/>
            <a:ext cx="5089302"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BB7404D-80B8-41A8-B139-AB2FB26F3212}"/>
              </a:ext>
            </a:extLst>
          </p:cNvPr>
          <p:cNvCxnSpPr/>
          <p:nvPr/>
        </p:nvCxnSpPr>
        <p:spPr>
          <a:xfrm>
            <a:off x="2249510" y="5792788"/>
            <a:ext cx="1854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Rounded Rectangle 14">
            <a:extLst>
              <a:ext uri="{FF2B5EF4-FFF2-40B4-BE49-F238E27FC236}">
                <a16:creationId xmlns:a16="http://schemas.microsoft.com/office/drawing/2014/main" id="{F0D02EF1-6749-5892-D092-637859BFBAE5}"/>
              </a:ext>
            </a:extLst>
          </p:cNvPr>
          <p:cNvSpPr/>
          <p:nvPr/>
        </p:nvSpPr>
        <p:spPr>
          <a:xfrm>
            <a:off x="7946265" y="1996225"/>
            <a:ext cx="798490" cy="3796563"/>
          </a:xfrm>
          <a:prstGeom prst="roundRect">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305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CBFA3-CD9D-9491-CDE4-15406DCC26B2}"/>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C2B4AC75-9085-E2CB-6E66-7DF3B1055F42}"/>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The primary aims of treating neuro-urological symptoms and their priorities are as follows: Which is the most important?</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Protection of the UUT</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Achievement or maintenance of urinary continence</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Restoration of the LUT function</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Improvement of the patient’s QoL</a:t>
            </a:r>
          </a:p>
        </p:txBody>
      </p:sp>
    </p:spTree>
    <p:extLst>
      <p:ext uri="{BB962C8B-B14F-4D97-AF65-F5344CB8AC3E}">
        <p14:creationId xmlns:p14="http://schemas.microsoft.com/office/powerpoint/2010/main" val="6451879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CBFA3-CD9D-9491-CDE4-15406DCC26B2}"/>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C2B4AC75-9085-E2CB-6E66-7DF3B1055F42}"/>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The primary aims of treating neuro-urological symptoms and their priorities are as follows: Which is the most important?</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514350" indent="-514350">
              <a:buAutoNum type="alphaUcParenR"/>
            </a:pP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Protection of the UUT</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Achievement or maintenance of urinary continence</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Restoration of the LUT function</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Improvement of the patient’s QoL</a:t>
            </a:r>
          </a:p>
        </p:txBody>
      </p:sp>
    </p:spTree>
    <p:extLst>
      <p:ext uri="{BB962C8B-B14F-4D97-AF65-F5344CB8AC3E}">
        <p14:creationId xmlns:p14="http://schemas.microsoft.com/office/powerpoint/2010/main" val="14994161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82113-4B9C-F2F9-C418-8B8DE5D6336F}"/>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B81BF2E4-E9EE-5BEC-BDE7-C8B8CABB8402}"/>
              </a:ext>
            </a:extLst>
          </p:cNvPr>
          <p:cNvSpPr>
            <a:spLocks noGrp="1"/>
          </p:cNvSpPr>
          <p:nvPr>
            <p:ph idx="1"/>
          </p:nvPr>
        </p:nvSpPr>
        <p:spPr/>
        <p:txBody>
          <a:bodyPr>
            <a:normAutofit/>
          </a:bodyPr>
          <a:lstStyle/>
          <a:p>
            <a:pPr marL="0" indent="0" algn="l" rtl="0">
              <a:buNone/>
            </a:pPr>
            <a:r>
              <a:rPr lang="en-GB" b="1" i="0" dirty="0">
                <a:effectLst/>
                <a:latin typeface="Verdana" panose="020B0604030504040204" pitchFamily="34" charset="0"/>
                <a:ea typeface="Verdana" panose="020B0604030504040204" pitchFamily="34" charset="0"/>
                <a:cs typeface="Verdana" panose="020B0604030504040204" pitchFamily="34" charset="0"/>
              </a:rPr>
              <a:t>Which of the following is the most common cause of urinary incontinence in patients with neurological disorders?</a:t>
            </a:r>
          </a:p>
          <a:p>
            <a:pPr marL="0" indent="0" algn="l" rtl="0">
              <a:buNone/>
            </a:pP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A) Stress urinary incontinence</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B) Detrusor overactivity</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C) Overflow incontinence</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D) Urethral stricture</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571611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82113-4B9C-F2F9-C418-8B8DE5D6336F}"/>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B81BF2E4-E9EE-5BEC-BDE7-C8B8CABB8402}"/>
              </a:ext>
            </a:extLst>
          </p:cNvPr>
          <p:cNvSpPr>
            <a:spLocks noGrp="1"/>
          </p:cNvSpPr>
          <p:nvPr>
            <p:ph idx="1"/>
          </p:nvPr>
        </p:nvSpPr>
        <p:spPr/>
        <p:txBody>
          <a:bodyPr>
            <a:normAutofit/>
          </a:bodyPr>
          <a:lstStyle/>
          <a:p>
            <a:pPr marL="0" indent="0" algn="l" rtl="0">
              <a:buNone/>
            </a:pPr>
            <a:r>
              <a:rPr lang="en-GB" b="1" i="0" dirty="0">
                <a:effectLst/>
                <a:latin typeface="Verdana" panose="020B0604030504040204" pitchFamily="34" charset="0"/>
                <a:ea typeface="Verdana" panose="020B0604030504040204" pitchFamily="34" charset="0"/>
                <a:cs typeface="Verdana" panose="020B0604030504040204" pitchFamily="34" charset="0"/>
              </a:rPr>
              <a:t>Which of the following is the most common cause of urinary incontinence in patients with neurological disorders?</a:t>
            </a:r>
          </a:p>
          <a:p>
            <a:pPr marL="0" indent="0" algn="l" rtl="0">
              <a:buNone/>
            </a:pP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A) Stress urinary incontinence</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sz="4000" b="1" i="0"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Detrusor overactivity</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C) Overflow incontinence</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D) Urethral stricture</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496763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1BFCC-5603-09DB-7B69-BD6F5225DB65}"/>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59C2D9A5-7528-7DD5-9784-848B3CA665E1}"/>
              </a:ext>
            </a:extLst>
          </p:cNvPr>
          <p:cNvSpPr>
            <a:spLocks noGrp="1"/>
          </p:cNvSpPr>
          <p:nvPr>
            <p:ph idx="1"/>
          </p:nvPr>
        </p:nvSpPr>
        <p:spPr/>
        <p:txBody>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of the following is a key component of the physical examination in neuro-urological patients?</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Testing sensations and reflexes mediated through the lower spinal cord (S2-S5)</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Only abdominal palpation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Only neurological examination of upper limbs</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Skin examination unrelated to urogenital area</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21940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60673-7021-3C5C-2CDB-790C3F775C9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9BA1D90-A944-AE6F-742A-54232A302D09}"/>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096D645A-71CD-BD38-C034-BBD35A2148BC}"/>
              </a:ext>
            </a:extLst>
          </p:cNvPr>
          <p:cNvPicPr>
            <a:picLocks noChangeAspect="1"/>
          </p:cNvPicPr>
          <p:nvPr/>
        </p:nvPicPr>
        <p:blipFill>
          <a:blip r:embed="rId2"/>
          <a:stretch>
            <a:fillRect/>
          </a:stretch>
        </p:blipFill>
        <p:spPr>
          <a:xfrm>
            <a:off x="1744532" y="631548"/>
            <a:ext cx="8402143" cy="5545415"/>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540316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1BFCC-5603-09DB-7B69-BD6F5225DB65}"/>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59C2D9A5-7528-7DD5-9784-848B3CA665E1}"/>
              </a:ext>
            </a:extLst>
          </p:cNvPr>
          <p:cNvSpPr>
            <a:spLocks noGrp="1"/>
          </p:cNvSpPr>
          <p:nvPr>
            <p:ph idx="1"/>
          </p:nvPr>
        </p:nvSpPr>
        <p:spPr/>
        <p:txBody>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of the following is a key component of the physical examination in neuro-urological patients?</a:t>
            </a:r>
          </a:p>
          <a:p>
            <a:pPr marL="0" indent="0">
              <a:buNone/>
            </a:pPr>
            <a:br>
              <a:rPr lang="en-GB" b="1" u="sng" dirty="0">
                <a:effectLst/>
                <a:latin typeface="Verdana" panose="020B0604030504040204" pitchFamily="34" charset="0"/>
                <a:ea typeface="Verdana" panose="020B0604030504040204" pitchFamily="34" charset="0"/>
                <a:cs typeface="Verdana" panose="020B0604030504040204" pitchFamily="34" charset="0"/>
              </a:rPr>
            </a:br>
            <a:r>
              <a:rPr lang="en-GB"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A) Testing sensations and reflexes mediated through the lower spinal cord (S2-S5)</a:t>
            </a:r>
            <a:br>
              <a:rPr lang="en-GB"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Only abdominal palpation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Only neurological examination of upper limbs</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Skin examination unrelated to urogenital area</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427912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7AB1F-DE39-00D9-7F44-D6FE3A618CD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A14A8F0-C090-F34C-C855-4E1A4A72BDD6}"/>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8F7F490F-5212-37ED-3ABE-8276129268C0}"/>
              </a:ext>
            </a:extLst>
          </p:cNvPr>
          <p:cNvPicPr>
            <a:picLocks noChangeAspect="1"/>
          </p:cNvPicPr>
          <p:nvPr/>
        </p:nvPicPr>
        <p:blipFill>
          <a:blip r:embed="rId2"/>
          <a:stretch>
            <a:fillRect/>
          </a:stretch>
        </p:blipFill>
        <p:spPr>
          <a:xfrm>
            <a:off x="1970468" y="194059"/>
            <a:ext cx="8375364" cy="6567349"/>
          </a:xfrm>
          <a:prstGeom prst="rect">
            <a:avLst/>
          </a:prstGeom>
        </p:spPr>
      </p:pic>
    </p:spTree>
    <p:extLst>
      <p:ext uri="{BB962C8B-B14F-4D97-AF65-F5344CB8AC3E}">
        <p14:creationId xmlns:p14="http://schemas.microsoft.com/office/powerpoint/2010/main" val="41142123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0065C-B2A9-D4F5-E53C-2D92F1F24D8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035D9BE-1C7E-B309-035C-52043490CE8C}"/>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8F20371F-6413-D19E-FE7A-D6342238F855}"/>
              </a:ext>
            </a:extLst>
          </p:cNvPr>
          <p:cNvPicPr>
            <a:picLocks noChangeAspect="1"/>
          </p:cNvPicPr>
          <p:nvPr/>
        </p:nvPicPr>
        <p:blipFill>
          <a:blip r:embed="rId2"/>
          <a:stretch>
            <a:fillRect/>
          </a:stretch>
        </p:blipFill>
        <p:spPr>
          <a:xfrm>
            <a:off x="270456" y="0"/>
            <a:ext cx="11651087" cy="6874464"/>
          </a:xfrm>
          <a:prstGeom prst="rect">
            <a:avLst/>
          </a:prstGeom>
        </p:spPr>
      </p:pic>
    </p:spTree>
    <p:extLst>
      <p:ext uri="{BB962C8B-B14F-4D97-AF65-F5344CB8AC3E}">
        <p14:creationId xmlns:p14="http://schemas.microsoft.com/office/powerpoint/2010/main" val="16567743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3982C-757C-167D-1DCB-F9ABDE697463}"/>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 Question </a:t>
            </a:r>
          </a:p>
        </p:txBody>
      </p:sp>
      <p:sp>
        <p:nvSpPr>
          <p:cNvPr id="5" name="Content Placeholder 4">
            <a:extLst>
              <a:ext uri="{FF2B5EF4-FFF2-40B4-BE49-F238E27FC236}">
                <a16:creationId xmlns:a16="http://schemas.microsoft.com/office/drawing/2014/main" id="{593EE4A9-BFB2-84D2-A658-B80B57DA9230}"/>
              </a:ext>
            </a:extLst>
          </p:cNvPr>
          <p:cNvSpPr>
            <a:spLocks noGrp="1"/>
          </p:cNvSpPr>
          <p:nvPr>
            <p:ph idx="1"/>
          </p:nvPr>
        </p:nvSpPr>
        <p:spPr/>
        <p:txBody>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What is the recommended frequency for bladder diary completion for initial assessment?</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One day</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Three consecutive days</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One week</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One month</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419043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3982C-757C-167D-1DCB-F9ABDE697463}"/>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 Question </a:t>
            </a:r>
          </a:p>
        </p:txBody>
      </p:sp>
      <p:sp>
        <p:nvSpPr>
          <p:cNvPr id="5" name="Content Placeholder 4">
            <a:extLst>
              <a:ext uri="{FF2B5EF4-FFF2-40B4-BE49-F238E27FC236}">
                <a16:creationId xmlns:a16="http://schemas.microsoft.com/office/drawing/2014/main" id="{593EE4A9-BFB2-84D2-A658-B80B57DA9230}"/>
              </a:ext>
            </a:extLst>
          </p:cNvPr>
          <p:cNvSpPr>
            <a:spLocks noGrp="1"/>
          </p:cNvSpPr>
          <p:nvPr>
            <p:ph idx="1"/>
          </p:nvPr>
        </p:nvSpPr>
        <p:spPr/>
        <p:txBody>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What is the recommended frequency for bladder diary completion for initial assessment?</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One day</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Three consecutive days</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One week</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One month</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166271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948B06-87CA-ED60-D9EF-133D8F62928D}"/>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B393704-DA5F-48C7-8A4E-B702B2094716}"/>
              </a:ext>
            </a:extLst>
          </p:cNvPr>
          <p:cNvPicPr>
            <a:picLocks noChangeAspect="1"/>
          </p:cNvPicPr>
          <p:nvPr/>
        </p:nvPicPr>
        <p:blipFill>
          <a:blip r:embed="rId2"/>
          <a:stretch>
            <a:fillRect/>
          </a:stretch>
        </p:blipFill>
        <p:spPr>
          <a:xfrm>
            <a:off x="1208943" y="2884410"/>
            <a:ext cx="9250371" cy="2764977"/>
          </a:xfrm>
          <a:prstGeom prst="rect">
            <a:avLst/>
          </a:prstGeom>
        </p:spPr>
      </p:pic>
      <p:cxnSp>
        <p:nvCxnSpPr>
          <p:cNvPr id="5" name="Straight Connector 4">
            <a:extLst>
              <a:ext uri="{FF2B5EF4-FFF2-40B4-BE49-F238E27FC236}">
                <a16:creationId xmlns:a16="http://schemas.microsoft.com/office/drawing/2014/main" id="{E9429D1C-7262-B43D-A6D5-C8104F8E2A47}"/>
              </a:ext>
            </a:extLst>
          </p:cNvPr>
          <p:cNvCxnSpPr>
            <a:cxnSpLocks/>
          </p:cNvCxnSpPr>
          <p:nvPr/>
        </p:nvCxnSpPr>
        <p:spPr>
          <a:xfrm>
            <a:off x="1208943" y="4146998"/>
            <a:ext cx="2886539"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66E70A2-2C68-62E6-9FC7-4C56706ACC1B}"/>
              </a:ext>
            </a:extLst>
          </p:cNvPr>
          <p:cNvCxnSpPr/>
          <p:nvPr/>
        </p:nvCxnSpPr>
        <p:spPr>
          <a:xfrm>
            <a:off x="1507902" y="4454614"/>
            <a:ext cx="1854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96534B1-A3BA-678F-7B70-8922D9FEE5A9}"/>
              </a:ext>
            </a:extLst>
          </p:cNvPr>
          <p:cNvCxnSpPr/>
          <p:nvPr/>
        </p:nvCxnSpPr>
        <p:spPr>
          <a:xfrm>
            <a:off x="2240924" y="3500613"/>
            <a:ext cx="1854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Rounded Rectangle 7">
            <a:extLst>
              <a:ext uri="{FF2B5EF4-FFF2-40B4-BE49-F238E27FC236}">
                <a16:creationId xmlns:a16="http://schemas.microsoft.com/office/drawing/2014/main" id="{E5A6C345-0E13-03F9-4D1A-58777ED6CB2A}"/>
              </a:ext>
            </a:extLst>
          </p:cNvPr>
          <p:cNvSpPr/>
          <p:nvPr/>
        </p:nvSpPr>
        <p:spPr>
          <a:xfrm>
            <a:off x="8963696" y="3285599"/>
            <a:ext cx="734096" cy="2363788"/>
          </a:xfrm>
          <a:prstGeom prst="roundRect">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F5DC4CAF-164C-5318-F994-21AD0F1ED7EB}"/>
              </a:ext>
            </a:extLst>
          </p:cNvPr>
          <p:cNvCxnSpPr/>
          <p:nvPr/>
        </p:nvCxnSpPr>
        <p:spPr>
          <a:xfrm>
            <a:off x="4652493" y="5645764"/>
            <a:ext cx="1854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2A4E39E9-DE8F-E391-8EC1-79D4FB7D7524}"/>
              </a:ext>
            </a:extLst>
          </p:cNvPr>
          <p:cNvSpPr>
            <a:spLocks noGrp="1"/>
          </p:cNvSpPr>
          <p:nvPr>
            <p:ph type="title"/>
          </p:nvPr>
        </p:nvSpPr>
        <p:spPr>
          <a:xfrm>
            <a:off x="838200" y="365125"/>
            <a:ext cx="10515600" cy="1325563"/>
          </a:xfrm>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URODINAMIA</a:t>
            </a:r>
          </a:p>
        </p:txBody>
      </p:sp>
    </p:spTree>
    <p:extLst>
      <p:ext uri="{BB962C8B-B14F-4D97-AF65-F5344CB8AC3E}">
        <p14:creationId xmlns:p14="http://schemas.microsoft.com/office/powerpoint/2010/main" val="144014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CD29F-F448-9E8A-BE9D-4D1311590C6E}"/>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68A387E6-CFF6-92FE-8B49-059E637775FA}"/>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Which test is essential for </a:t>
            </a:r>
            <a:r>
              <a:rPr lang="en-US" b="1" dirty="0" err="1">
                <a:latin typeface="Verdana" panose="020B0604030504040204" pitchFamily="34" charset="0"/>
                <a:ea typeface="Verdana" panose="020B0604030504040204" pitchFamily="34" charset="0"/>
                <a:cs typeface="Verdana" panose="020B0604030504040204" pitchFamily="34" charset="0"/>
              </a:rPr>
              <a:t>characterising</a:t>
            </a:r>
            <a:r>
              <a:rPr lang="en-US" b="1" dirty="0">
                <a:latin typeface="Verdana" panose="020B0604030504040204" pitchFamily="34" charset="0"/>
                <a:ea typeface="Verdana" panose="020B0604030504040204" pitchFamily="34" charset="0"/>
                <a:cs typeface="Verdana" panose="020B0604030504040204" pitchFamily="34" charset="0"/>
              </a:rPr>
              <a:t> neurogenic dysfunction of the lower urinary tract?</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Renal ultrasound</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B) Voiding diary</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Urodynamics (preferably video urodynamics)</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Abdominal CT scan</a:t>
            </a:r>
          </a:p>
        </p:txBody>
      </p:sp>
    </p:spTree>
    <p:extLst>
      <p:ext uri="{BB962C8B-B14F-4D97-AF65-F5344CB8AC3E}">
        <p14:creationId xmlns:p14="http://schemas.microsoft.com/office/powerpoint/2010/main" val="34030155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CD29F-F448-9E8A-BE9D-4D1311590C6E}"/>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68A387E6-CFF6-92FE-8B49-059E637775FA}"/>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Which test is essential for </a:t>
            </a:r>
            <a:r>
              <a:rPr lang="en-US" b="1" dirty="0" err="1">
                <a:latin typeface="Verdana" panose="020B0604030504040204" pitchFamily="34" charset="0"/>
                <a:ea typeface="Verdana" panose="020B0604030504040204" pitchFamily="34" charset="0"/>
                <a:cs typeface="Verdana" panose="020B0604030504040204" pitchFamily="34" charset="0"/>
              </a:rPr>
              <a:t>characterising</a:t>
            </a:r>
            <a:r>
              <a:rPr lang="en-US" b="1" dirty="0">
                <a:latin typeface="Verdana" panose="020B0604030504040204" pitchFamily="34" charset="0"/>
                <a:ea typeface="Verdana" panose="020B0604030504040204" pitchFamily="34" charset="0"/>
                <a:cs typeface="Verdana" panose="020B0604030504040204" pitchFamily="34" charset="0"/>
              </a:rPr>
              <a:t> neurogenic dysfunction of the lower urinary tract?</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Renal ultrasound</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B) Voiding diary</a:t>
            </a:r>
          </a:p>
          <a:p>
            <a:pPr marL="0" indent="0">
              <a:buNone/>
            </a:pPr>
            <a:r>
              <a:rPr lang="en-US"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C) Urodynamics (preferably video urodynamics)</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Abdominal CT scan</a:t>
            </a:r>
          </a:p>
        </p:txBody>
      </p:sp>
    </p:spTree>
    <p:extLst>
      <p:ext uri="{BB962C8B-B14F-4D97-AF65-F5344CB8AC3E}">
        <p14:creationId xmlns:p14="http://schemas.microsoft.com/office/powerpoint/2010/main" val="24719025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DFF3A-86D0-AAAE-7C8D-33A102A0015F}"/>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4" name="Content Placeholder 3">
            <a:extLst>
              <a:ext uri="{FF2B5EF4-FFF2-40B4-BE49-F238E27FC236}">
                <a16:creationId xmlns:a16="http://schemas.microsoft.com/office/drawing/2014/main" id="{5B73022B-EF20-EFC5-4DBE-4E16C6C44E6C}"/>
              </a:ext>
            </a:extLst>
          </p:cNvPr>
          <p:cNvSpPr txBox="1">
            <a:spLocks noGrp="1"/>
          </p:cNvSpPr>
          <p:nvPr>
            <p:ph idx="1"/>
          </p:nvPr>
        </p:nvSpPr>
        <p:spPr>
          <a:xfrm>
            <a:off x="838200" y="1825625"/>
            <a:ext cx="10515600" cy="5127558"/>
          </a:xfrm>
          <a:prstGeom prst="rect">
            <a:avLst/>
          </a:prstGeom>
          <a:noFill/>
        </p:spPr>
        <p:txBody>
          <a:bodyPr wrap="square">
            <a:spAutoFit/>
          </a:bodyPr>
          <a:lstStyle/>
          <a:p>
            <a:pPr marL="0" indent="0" algn="l" fontAlgn="base">
              <a:buNone/>
            </a:pPr>
            <a:r>
              <a:rPr lang="en-GB" b="1" i="0" dirty="0">
                <a:effectLst/>
                <a:latin typeface="Verdana" panose="020B0604030504040204" pitchFamily="34" charset="0"/>
                <a:ea typeface="Verdana" panose="020B0604030504040204" pitchFamily="34" charset="0"/>
                <a:cs typeface="Verdana" panose="020B0604030504040204" pitchFamily="34" charset="0"/>
              </a:rPr>
              <a:t>A 45‑year‑old paraplegic man had a sphincterotomy 7 years ago and uses a condom catheter. Renal ultrasound shows bilateral hydronephrosis. The study most predictive of this complication is:</a:t>
            </a:r>
          </a:p>
          <a:p>
            <a:pPr marL="0" indent="0" algn="l" fontAlgn="base">
              <a:buNone/>
            </a:pPr>
            <a:endParaRPr lang="en-GB" b="0" i="0" dirty="0">
              <a:effectLst/>
              <a:latin typeface="Verdana" panose="020B0604030504040204" pitchFamily="34" charset="0"/>
              <a:ea typeface="Verdana" panose="020B0604030504040204" pitchFamily="34" charset="0"/>
              <a:cs typeface="Verdana" panose="020B0604030504040204" pitchFamily="34" charset="0"/>
            </a:endParaRPr>
          </a:p>
          <a:p>
            <a:pPr marL="0" indent="0" algn="l">
              <a:buNone/>
            </a:pPr>
            <a:r>
              <a:rPr lang="en-GB" b="0" i="0" dirty="0">
                <a:effectLst/>
                <a:latin typeface="Verdana" panose="020B0604030504040204" pitchFamily="34" charset="0"/>
                <a:ea typeface="Verdana" panose="020B0604030504040204" pitchFamily="34" charset="0"/>
                <a:cs typeface="Verdana" panose="020B0604030504040204" pitchFamily="34" charset="0"/>
              </a:rPr>
              <a:t>A) CMG</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B) </a:t>
            </a:r>
            <a:r>
              <a:rPr lang="en-GB" b="0" i="0" dirty="0">
                <a:effectLst/>
                <a:latin typeface="Verdana" panose="020B0604030504040204" pitchFamily="34" charset="0"/>
                <a:ea typeface="Verdana" panose="020B0604030504040204" pitchFamily="34" charset="0"/>
                <a:cs typeface="Verdana" panose="020B0604030504040204" pitchFamily="34" charset="0"/>
              </a:rPr>
              <a:t>Valsalva leak point pressure</a:t>
            </a:r>
            <a:endParaRPr lang="en-GB" dirty="0">
              <a:latin typeface="Verdana" panose="020B0604030504040204" pitchFamily="34" charset="0"/>
              <a:ea typeface="Verdana" panose="020B0604030504040204" pitchFamily="34" charset="0"/>
              <a:cs typeface="Verdana" panose="020B0604030504040204" pitchFamily="34" charset="0"/>
            </a:endParaRPr>
          </a:p>
          <a:p>
            <a:pPr marL="0" indent="0" algn="l">
              <a:buNone/>
            </a:pPr>
            <a:r>
              <a:rPr lang="en-GB" b="0" i="0" dirty="0">
                <a:effectLst/>
                <a:latin typeface="Verdana" panose="020B0604030504040204" pitchFamily="34" charset="0"/>
                <a:ea typeface="Verdana" panose="020B0604030504040204" pitchFamily="34" charset="0"/>
                <a:cs typeface="Verdana" panose="020B0604030504040204" pitchFamily="34" charset="0"/>
              </a:rPr>
              <a:t>C) Detrusor leak point pressure</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D) </a:t>
            </a:r>
            <a:r>
              <a:rPr lang="en-GB" b="0" i="0" dirty="0">
                <a:effectLst/>
                <a:latin typeface="Verdana" panose="020B0604030504040204" pitchFamily="34" charset="0"/>
                <a:ea typeface="Verdana" panose="020B0604030504040204" pitchFamily="34" charset="0"/>
                <a:cs typeface="Verdana" panose="020B0604030504040204" pitchFamily="34" charset="0"/>
              </a:rPr>
              <a:t>Urethral pressure profilometry</a:t>
            </a:r>
          </a:p>
          <a:p>
            <a:pPr algn="l" fontAlgn="base"/>
            <a:endParaRPr lang="en-GB" b="0" i="0" dirty="0">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619432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DFF3A-86D0-AAAE-7C8D-33A102A0015F}"/>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4" name="Content Placeholder 3">
            <a:extLst>
              <a:ext uri="{FF2B5EF4-FFF2-40B4-BE49-F238E27FC236}">
                <a16:creationId xmlns:a16="http://schemas.microsoft.com/office/drawing/2014/main" id="{5B73022B-EF20-EFC5-4DBE-4E16C6C44E6C}"/>
              </a:ext>
            </a:extLst>
          </p:cNvPr>
          <p:cNvSpPr txBox="1">
            <a:spLocks noGrp="1"/>
          </p:cNvSpPr>
          <p:nvPr>
            <p:ph idx="1"/>
          </p:nvPr>
        </p:nvSpPr>
        <p:spPr>
          <a:xfrm>
            <a:off x="838200" y="1825625"/>
            <a:ext cx="10515600" cy="5238357"/>
          </a:xfrm>
          <a:prstGeom prst="rect">
            <a:avLst/>
          </a:prstGeom>
          <a:noFill/>
        </p:spPr>
        <p:txBody>
          <a:bodyPr wrap="square">
            <a:spAutoFit/>
          </a:bodyPr>
          <a:lstStyle/>
          <a:p>
            <a:pPr marL="0" indent="0" algn="l" fontAlgn="base">
              <a:buNone/>
            </a:pPr>
            <a:r>
              <a:rPr lang="en-GB" b="1" i="0" dirty="0">
                <a:effectLst/>
                <a:latin typeface="Verdana" panose="020B0604030504040204" pitchFamily="34" charset="0"/>
                <a:ea typeface="Verdana" panose="020B0604030504040204" pitchFamily="34" charset="0"/>
                <a:cs typeface="Verdana" panose="020B0604030504040204" pitchFamily="34" charset="0"/>
              </a:rPr>
              <a:t>A 45‑year‑old paraplegic man had a sphincterotomy 7 years ago and uses a condom catheter. Renal ultrasound shows bilateral hydronephrosis. The study most predictive of this complication is:</a:t>
            </a:r>
          </a:p>
          <a:p>
            <a:pPr marL="0" indent="0" algn="l" fontAlgn="base">
              <a:buNone/>
            </a:pPr>
            <a:endParaRPr lang="en-GB" b="0" i="0" dirty="0">
              <a:effectLst/>
              <a:latin typeface="Verdana" panose="020B0604030504040204" pitchFamily="34" charset="0"/>
              <a:ea typeface="Verdana" panose="020B0604030504040204" pitchFamily="34" charset="0"/>
              <a:cs typeface="Verdana" panose="020B0604030504040204" pitchFamily="34" charset="0"/>
            </a:endParaRPr>
          </a:p>
          <a:p>
            <a:pPr marL="0" indent="0" algn="l">
              <a:buNone/>
            </a:pPr>
            <a:r>
              <a:rPr lang="en-GB" b="0" i="0" dirty="0">
                <a:effectLst/>
                <a:latin typeface="Verdana" panose="020B0604030504040204" pitchFamily="34" charset="0"/>
                <a:ea typeface="Verdana" panose="020B0604030504040204" pitchFamily="34" charset="0"/>
                <a:cs typeface="Verdana" panose="020B0604030504040204" pitchFamily="34" charset="0"/>
              </a:rPr>
              <a:t>A) CMG</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B) </a:t>
            </a:r>
            <a:r>
              <a:rPr lang="en-GB" b="0" i="0" dirty="0">
                <a:effectLst/>
                <a:latin typeface="Verdana" panose="020B0604030504040204" pitchFamily="34" charset="0"/>
                <a:ea typeface="Verdana" panose="020B0604030504040204" pitchFamily="34" charset="0"/>
                <a:cs typeface="Verdana" panose="020B0604030504040204" pitchFamily="34" charset="0"/>
              </a:rPr>
              <a:t>Valsalva leak point pressure</a:t>
            </a:r>
            <a:endParaRPr lang="en-GB" dirty="0">
              <a:latin typeface="Verdana" panose="020B0604030504040204" pitchFamily="34" charset="0"/>
              <a:ea typeface="Verdana" panose="020B0604030504040204" pitchFamily="34" charset="0"/>
              <a:cs typeface="Verdana" panose="020B0604030504040204" pitchFamily="34" charset="0"/>
            </a:endParaRPr>
          </a:p>
          <a:p>
            <a:pPr marL="0" indent="0" algn="l">
              <a:buNone/>
            </a:pPr>
            <a:r>
              <a:rPr lang="en-GB" sz="3600" b="1" i="0"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C) Detrusor leak point pressure</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D) </a:t>
            </a:r>
            <a:r>
              <a:rPr lang="en-GB" b="0" i="0" dirty="0">
                <a:effectLst/>
                <a:latin typeface="Verdana" panose="020B0604030504040204" pitchFamily="34" charset="0"/>
                <a:ea typeface="Verdana" panose="020B0604030504040204" pitchFamily="34" charset="0"/>
                <a:cs typeface="Verdana" panose="020B0604030504040204" pitchFamily="34" charset="0"/>
              </a:rPr>
              <a:t>Urethral pressure profilometry</a:t>
            </a:r>
          </a:p>
          <a:p>
            <a:pPr algn="l" fontAlgn="base"/>
            <a:endParaRPr lang="en-GB" b="0" i="0" dirty="0">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81678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569A43-6746-6650-49F4-F17B68D69203}"/>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7950837D-0A5F-1736-60C1-1EAA979F4C5A}"/>
              </a:ext>
            </a:extLst>
          </p:cNvPr>
          <p:cNvPicPr>
            <a:picLocks noChangeAspect="1"/>
          </p:cNvPicPr>
          <p:nvPr/>
        </p:nvPicPr>
        <p:blipFill>
          <a:blip r:embed="rId3"/>
          <a:stretch>
            <a:fillRect/>
          </a:stretch>
        </p:blipFill>
        <p:spPr>
          <a:xfrm>
            <a:off x="6199954" y="3127478"/>
            <a:ext cx="5664200" cy="1943366"/>
          </a:xfrm>
          <a:prstGeom prst="rect">
            <a:avLst/>
          </a:prstGeom>
          <a:ln>
            <a:solidFill>
              <a:schemeClr val="tx1"/>
            </a:solid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4E10AB8-3602-C1F8-963B-3AF20ED41565}"/>
              </a:ext>
            </a:extLst>
          </p:cNvPr>
          <p:cNvPicPr>
            <a:picLocks noChangeAspect="1"/>
          </p:cNvPicPr>
          <p:nvPr/>
        </p:nvPicPr>
        <p:blipFill>
          <a:blip r:embed="rId4"/>
          <a:stretch>
            <a:fillRect/>
          </a:stretch>
        </p:blipFill>
        <p:spPr>
          <a:xfrm>
            <a:off x="327848" y="2042762"/>
            <a:ext cx="5664200" cy="3022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a:extLst>
              <a:ext uri="{FF2B5EF4-FFF2-40B4-BE49-F238E27FC236}">
                <a16:creationId xmlns:a16="http://schemas.microsoft.com/office/drawing/2014/main" id="{5F70BAF3-554A-50EF-F5E8-F787C6A38B72}"/>
              </a:ext>
            </a:extLst>
          </p:cNvPr>
          <p:cNvSpPr txBox="1"/>
          <p:nvPr/>
        </p:nvSpPr>
        <p:spPr>
          <a:xfrm>
            <a:off x="6095999" y="5300738"/>
            <a:ext cx="5743884" cy="646331"/>
          </a:xfrm>
          <a:prstGeom prst="rect">
            <a:avLst/>
          </a:prstGeom>
          <a:noFill/>
        </p:spPr>
        <p:txBody>
          <a:bodyPr wrap="square" rtlCol="0">
            <a:spAutoFit/>
          </a:bodyPr>
          <a:lstStyle/>
          <a:p>
            <a:pPr marL="228600" indent="-228600" algn="r">
              <a:buFontTx/>
              <a:buAutoNum type="arabicPeriod"/>
            </a:pPr>
            <a:r>
              <a:rPr lang="en-US" sz="1200" i="1" dirty="0"/>
              <a:t>Rev Hosp </a:t>
            </a:r>
            <a:r>
              <a:rPr lang="en-US" sz="1200" i="1" dirty="0" err="1"/>
              <a:t>Clín</a:t>
            </a:r>
            <a:r>
              <a:rPr lang="en-US" sz="1200" i="1" dirty="0"/>
              <a:t> Univ Chile 2013; 24: 235 – 45</a:t>
            </a:r>
          </a:p>
          <a:p>
            <a:pPr marL="228600" indent="-228600" algn="r">
              <a:buFontTx/>
              <a:buAutoNum type="arabicPeriod"/>
            </a:pPr>
            <a:r>
              <a:rPr lang="en-US" sz="1200" i="1" dirty="0" err="1"/>
              <a:t>Scand</a:t>
            </a:r>
            <a:r>
              <a:rPr lang="en-US" sz="1200" i="1" dirty="0"/>
              <a:t> J </a:t>
            </a:r>
            <a:r>
              <a:rPr lang="en-US" sz="1200" i="1" dirty="0" err="1"/>
              <a:t>Urol</a:t>
            </a:r>
            <a:r>
              <a:rPr lang="en-US" sz="1200" i="1" dirty="0"/>
              <a:t> Nephrol Suppl 2001;207:35-43</a:t>
            </a:r>
          </a:p>
          <a:p>
            <a:pPr marL="228600" indent="-228600" algn="r">
              <a:buAutoNum type="arabicPeriod"/>
            </a:pPr>
            <a:r>
              <a:rPr lang="en-US" sz="1200" i="1" dirty="0" err="1"/>
              <a:t>Curso</a:t>
            </a:r>
            <a:r>
              <a:rPr lang="en-US" sz="1200" i="1" dirty="0"/>
              <a:t> </a:t>
            </a:r>
            <a:r>
              <a:rPr lang="en-US" sz="1200" i="1" dirty="0" err="1"/>
              <a:t>disfuncionvesicaleintestinal</a:t>
            </a:r>
            <a:r>
              <a:rPr lang="en-US" sz="1200" i="1" dirty="0"/>
              <a:t>. </a:t>
            </a:r>
            <a:r>
              <a:rPr lang="en-US" sz="1200" i="1" dirty="0" err="1"/>
              <a:t>Wellspect</a:t>
            </a:r>
            <a:endParaRPr lang="en-US" sz="1200" i="1" dirty="0"/>
          </a:p>
        </p:txBody>
      </p:sp>
      <p:sp>
        <p:nvSpPr>
          <p:cNvPr id="8" name="TextBox 7">
            <a:extLst>
              <a:ext uri="{FF2B5EF4-FFF2-40B4-BE49-F238E27FC236}">
                <a16:creationId xmlns:a16="http://schemas.microsoft.com/office/drawing/2014/main" id="{BA50C9CF-8FC8-691B-1E05-F20862C39226}"/>
              </a:ext>
            </a:extLst>
          </p:cNvPr>
          <p:cNvSpPr txBox="1"/>
          <p:nvPr/>
        </p:nvSpPr>
        <p:spPr>
          <a:xfrm>
            <a:off x="669701" y="883630"/>
            <a:ext cx="9556124" cy="584775"/>
          </a:xfrm>
          <a:prstGeom prst="rect">
            <a:avLst/>
          </a:prstGeom>
          <a:noFill/>
        </p:spPr>
        <p:txBody>
          <a:bodyPr wrap="square" rtlCol="0">
            <a:spAutoFit/>
          </a:bodyPr>
          <a:lstStyle/>
          <a:p>
            <a:r>
              <a:rPr lang="en-US" sz="3200" dirty="0">
                <a:solidFill>
                  <a:srgbClr val="002060"/>
                </a:solidFill>
                <a:latin typeface="Verdana" panose="020B0604030504040204" pitchFamily="34" charset="0"/>
                <a:ea typeface="Verdana" panose="020B0604030504040204" pitchFamily="34" charset="0"/>
                <a:cs typeface="Verdana" panose="020B0604030504040204" pitchFamily="34" charset="0"/>
              </a:rPr>
              <a:t>SISTEMA SIMPÁTICO –&gt; N. HIPOGÁSTRICO</a:t>
            </a:r>
          </a:p>
        </p:txBody>
      </p:sp>
    </p:spTree>
    <p:extLst>
      <p:ext uri="{BB962C8B-B14F-4D97-AF65-F5344CB8AC3E}">
        <p14:creationId xmlns:p14="http://schemas.microsoft.com/office/powerpoint/2010/main" val="34288214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60E43-8764-01BA-985C-9AF04AA56E97}"/>
              </a:ext>
            </a:extLst>
          </p:cNvPr>
          <p:cNvSpPr>
            <a:spLocks noGrp="1"/>
          </p:cNvSpPr>
          <p:nvPr>
            <p:ph type="title"/>
          </p:nvPr>
        </p:nvSpPr>
        <p:spPr/>
        <p:txBody>
          <a:bodyPr/>
          <a:lstStyle/>
          <a:p>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a:extLst>
              <a:ext uri="{FF2B5EF4-FFF2-40B4-BE49-F238E27FC236}">
                <a16:creationId xmlns:a16="http://schemas.microsoft.com/office/drawing/2014/main" id="{F329737C-2400-5511-FF4C-9B0D02ECFD58}"/>
              </a:ext>
            </a:extLst>
          </p:cNvPr>
          <p:cNvSpPr>
            <a:spLocks noGrp="1"/>
          </p:cNvSpPr>
          <p:nvPr>
            <p:ph idx="1"/>
          </p:nvPr>
        </p:nvSpPr>
        <p:spPr/>
        <p:txBody>
          <a:bodyPr/>
          <a:lstStyle/>
          <a:p>
            <a:endParaRPr lang="en-US">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a:extLst>
              <a:ext uri="{FF2B5EF4-FFF2-40B4-BE49-F238E27FC236}">
                <a16:creationId xmlns:a16="http://schemas.microsoft.com/office/drawing/2014/main" id="{23FCABF2-B80D-A221-A1E9-E5D603F5513E}"/>
              </a:ext>
            </a:extLst>
          </p:cNvPr>
          <p:cNvPicPr>
            <a:picLocks noChangeAspect="1"/>
          </p:cNvPicPr>
          <p:nvPr/>
        </p:nvPicPr>
        <p:blipFill>
          <a:blip r:embed="rId2"/>
          <a:stretch>
            <a:fillRect/>
          </a:stretch>
        </p:blipFill>
        <p:spPr>
          <a:xfrm>
            <a:off x="70834" y="0"/>
            <a:ext cx="12050332" cy="6864737"/>
          </a:xfrm>
          <a:prstGeom prst="rect">
            <a:avLst/>
          </a:prstGeom>
        </p:spPr>
      </p:pic>
    </p:spTree>
    <p:extLst>
      <p:ext uri="{BB962C8B-B14F-4D97-AF65-F5344CB8AC3E}">
        <p14:creationId xmlns:p14="http://schemas.microsoft.com/office/powerpoint/2010/main" val="23616380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D54B9-B17B-894D-1B94-08B4417D4286}"/>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CEE20014-4C96-7EB7-6BC3-84D73DDDA0EA}"/>
              </a:ext>
            </a:extLst>
          </p:cNvPr>
          <p:cNvSpPr>
            <a:spLocks noGrp="1"/>
          </p:cNvSpPr>
          <p:nvPr>
            <p:ph idx="1"/>
          </p:nvPr>
        </p:nvSpPr>
        <p:spPr>
          <a:xfrm>
            <a:off x="838200" y="1690688"/>
            <a:ext cx="10515600" cy="4351338"/>
          </a:xfrm>
        </p:spPr>
        <p:txBody>
          <a:bodyPr>
            <a:normAutofit/>
          </a:bodyPr>
          <a:lstStyle/>
          <a:p>
            <a:pPr marL="0" indent="0" algn="l" rtl="0">
              <a:buNone/>
            </a:pPr>
            <a:r>
              <a:rPr lang="en-GB" b="1" i="0" dirty="0">
                <a:effectLst/>
                <a:latin typeface="Verdana" panose="020B0604030504040204" pitchFamily="34" charset="0"/>
                <a:ea typeface="Verdana" panose="020B0604030504040204" pitchFamily="34" charset="0"/>
                <a:cs typeface="Verdana" panose="020B0604030504040204" pitchFamily="34" charset="0"/>
              </a:rPr>
              <a:t>Which bladder emptying technique is associated with risk of high intravesical pressure and should be discouraged unless urodynamics confirm safety?</a:t>
            </a:r>
          </a:p>
          <a:p>
            <a:pPr marL="0" indent="0" algn="l" rtl="0">
              <a:buNone/>
            </a:pP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A) Clean intermittent catheterization</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B) </a:t>
            </a:r>
            <a:r>
              <a:rPr lang="en-GB" b="0" i="0" dirty="0" err="1">
                <a:effectLst/>
                <a:latin typeface="Verdana" panose="020B0604030504040204" pitchFamily="34" charset="0"/>
                <a:ea typeface="Verdana" panose="020B0604030504040204" pitchFamily="34" charset="0"/>
                <a:cs typeface="Verdana" panose="020B0604030504040204" pitchFamily="34" charset="0"/>
              </a:rPr>
              <a:t>Credé</a:t>
            </a:r>
            <a:r>
              <a:rPr lang="en-GB" b="0" i="0" dirty="0">
                <a:effectLst/>
                <a:latin typeface="Verdana" panose="020B0604030504040204" pitchFamily="34" charset="0"/>
                <a:ea typeface="Verdana" panose="020B0604030504040204" pitchFamily="34" charset="0"/>
                <a:cs typeface="Verdana" panose="020B0604030504040204" pitchFamily="34" charset="0"/>
              </a:rPr>
              <a:t> manoeuvre</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C) Triggered reflex voiding</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D) Condom catheter use</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779162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D54B9-B17B-894D-1B94-08B4417D4286}"/>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CEE20014-4C96-7EB7-6BC3-84D73DDDA0EA}"/>
              </a:ext>
            </a:extLst>
          </p:cNvPr>
          <p:cNvSpPr>
            <a:spLocks noGrp="1"/>
          </p:cNvSpPr>
          <p:nvPr>
            <p:ph idx="1"/>
          </p:nvPr>
        </p:nvSpPr>
        <p:spPr>
          <a:xfrm>
            <a:off x="838200" y="1690688"/>
            <a:ext cx="10515600" cy="4351338"/>
          </a:xfrm>
        </p:spPr>
        <p:txBody>
          <a:bodyPr>
            <a:normAutofit/>
          </a:bodyPr>
          <a:lstStyle/>
          <a:p>
            <a:pPr marL="0" indent="0" algn="l" rtl="0">
              <a:buNone/>
            </a:pPr>
            <a:r>
              <a:rPr lang="en-GB" b="1" i="0" dirty="0">
                <a:effectLst/>
                <a:latin typeface="Verdana" panose="020B0604030504040204" pitchFamily="34" charset="0"/>
                <a:ea typeface="Verdana" panose="020B0604030504040204" pitchFamily="34" charset="0"/>
                <a:cs typeface="Verdana" panose="020B0604030504040204" pitchFamily="34" charset="0"/>
              </a:rPr>
              <a:t>Which bladder emptying technique is associated with risk of high intravesical pressure and should be discouraged unless urodynamics confirm safety?</a:t>
            </a:r>
          </a:p>
          <a:p>
            <a:pPr marL="0" indent="0" algn="l" rtl="0">
              <a:buNone/>
            </a:pP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A) Clean intermittent catheterization</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sz="4000" b="1" i="0"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a:t>
            </a:r>
            <a:r>
              <a:rPr lang="en-GB" sz="4000" b="1" i="0" dirty="0" err="1">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Credé</a:t>
            </a:r>
            <a:r>
              <a:rPr lang="en-GB" sz="4000" b="1" i="0"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 manoeuvre</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C) Triggered reflex voiding</a:t>
            </a:r>
            <a:br>
              <a:rPr lang="en-GB" b="0" i="0" dirty="0">
                <a:effectLst/>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D) Condom catheter use</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122840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C8CD2-FA03-8AD3-EFAE-78A8242200A5}"/>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FC5E7568-BA98-63F4-59E0-A00B213E8B0D}"/>
              </a:ext>
            </a:extLst>
          </p:cNvPr>
          <p:cNvSpPr>
            <a:spLocks noGrp="1"/>
          </p:cNvSpPr>
          <p:nvPr>
            <p:ph idx="1"/>
          </p:nvPr>
        </p:nvSpPr>
        <p:spPr/>
        <p:txBody>
          <a:bodyPr/>
          <a:lstStyle/>
          <a:p>
            <a:pPr marL="0" indent="0">
              <a:buNone/>
            </a:pPr>
            <a:r>
              <a:rPr lang="en-GB" b="1" i="0" dirty="0">
                <a:effectLst/>
                <a:latin typeface="Verdana" panose="020B0604030504040204" pitchFamily="34" charset="0"/>
                <a:ea typeface="Verdana" panose="020B0604030504040204" pitchFamily="34" charset="0"/>
                <a:cs typeface="Verdana" panose="020B0604030504040204" pitchFamily="34" charset="0"/>
              </a:rPr>
              <a:t>Which of the following is NOT recommended as a screening test for urinary tract infection (UTI) in neuro-urological patients?</a:t>
            </a:r>
          </a:p>
          <a:p>
            <a:pPr marL="0" indent="0">
              <a:buNone/>
            </a:pP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A) Urine culture</a:t>
            </a: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B) Urinalysis</a:t>
            </a: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C) Dipstick test</a:t>
            </a: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D) Microbiologic testing</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674458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C8CD2-FA03-8AD3-EFAE-78A8242200A5}"/>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FC5E7568-BA98-63F4-59E0-A00B213E8B0D}"/>
              </a:ext>
            </a:extLst>
          </p:cNvPr>
          <p:cNvSpPr>
            <a:spLocks noGrp="1"/>
          </p:cNvSpPr>
          <p:nvPr>
            <p:ph idx="1"/>
          </p:nvPr>
        </p:nvSpPr>
        <p:spPr/>
        <p:txBody>
          <a:bodyPr/>
          <a:lstStyle/>
          <a:p>
            <a:pPr marL="0" indent="0">
              <a:buNone/>
            </a:pPr>
            <a:r>
              <a:rPr lang="en-GB" b="1" i="0" dirty="0">
                <a:effectLst/>
                <a:latin typeface="Verdana" panose="020B0604030504040204" pitchFamily="34" charset="0"/>
                <a:ea typeface="Verdana" panose="020B0604030504040204" pitchFamily="34" charset="0"/>
                <a:cs typeface="Verdana" panose="020B0604030504040204" pitchFamily="34" charset="0"/>
              </a:rPr>
              <a:t>Which of the following is NOT recommended as a screening test for urinary tract infection (UTI) in neuro-urological patients?</a:t>
            </a:r>
          </a:p>
          <a:p>
            <a:pPr marL="0" indent="0">
              <a:buNone/>
            </a:pP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A) Urine culture</a:t>
            </a: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B) Urinalysis</a:t>
            </a:r>
            <a:br>
              <a:rPr lang="en-GB" dirty="0">
                <a:latin typeface="Verdana" panose="020B0604030504040204" pitchFamily="34" charset="0"/>
                <a:ea typeface="Verdana" panose="020B0604030504040204" pitchFamily="34" charset="0"/>
                <a:cs typeface="Verdana" panose="020B0604030504040204" pitchFamily="34" charset="0"/>
              </a:rPr>
            </a:br>
            <a:r>
              <a:rPr lang="en-GB" sz="4000" b="1" i="0"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C) Dipstick test</a:t>
            </a: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D) Microbiologic testing</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401143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CA084-4865-67A8-2972-CC6A1F004036}"/>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66C2F6E7-A94F-B7DE-53F3-23CE153FFE35}"/>
              </a:ext>
            </a:extLst>
          </p:cNvPr>
          <p:cNvSpPr>
            <a:spLocks noGrp="1"/>
          </p:cNvSpPr>
          <p:nvPr>
            <p:ph idx="1"/>
          </p:nvPr>
        </p:nvSpPr>
        <p:spPr>
          <a:xfrm>
            <a:off x="838200" y="1838504"/>
            <a:ext cx="10515600" cy="4351338"/>
          </a:xfrm>
        </p:spPr>
        <p:txBody>
          <a:bodyPr/>
          <a:lstStyle/>
          <a:p>
            <a:pPr marL="0" indent="0">
              <a:buNone/>
            </a:pPr>
            <a:r>
              <a:rPr lang="en-GB" b="1" i="0" dirty="0">
                <a:effectLst/>
                <a:latin typeface="Verdana" panose="020B0604030504040204" pitchFamily="34" charset="0"/>
                <a:ea typeface="Verdana" panose="020B0604030504040204" pitchFamily="34" charset="0"/>
                <a:cs typeface="Verdana" panose="020B0604030504040204" pitchFamily="34" charset="0"/>
              </a:rPr>
              <a:t>What is the recommended duration of antibiotic treatment for complicated UTI in neuro-urological patients?</a:t>
            </a:r>
          </a:p>
          <a:p>
            <a:pPr marL="0" indent="0">
              <a:buNone/>
            </a:pP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A) 1-2 days</a:t>
            </a: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B) 3-4 days</a:t>
            </a: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C) 5-7 days, extendable to 14 days</a:t>
            </a: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D) 30 days</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867982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CA084-4865-67A8-2972-CC6A1F004036}"/>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66C2F6E7-A94F-B7DE-53F3-23CE153FFE35}"/>
              </a:ext>
            </a:extLst>
          </p:cNvPr>
          <p:cNvSpPr>
            <a:spLocks noGrp="1"/>
          </p:cNvSpPr>
          <p:nvPr>
            <p:ph idx="1"/>
          </p:nvPr>
        </p:nvSpPr>
        <p:spPr/>
        <p:txBody>
          <a:bodyPr/>
          <a:lstStyle/>
          <a:p>
            <a:pPr marL="0" indent="0">
              <a:buNone/>
            </a:pPr>
            <a:r>
              <a:rPr lang="en-GB" b="1" i="0" dirty="0">
                <a:effectLst/>
                <a:latin typeface="Verdana" panose="020B0604030504040204" pitchFamily="34" charset="0"/>
                <a:ea typeface="Verdana" panose="020B0604030504040204" pitchFamily="34" charset="0"/>
                <a:cs typeface="Verdana" panose="020B0604030504040204" pitchFamily="34" charset="0"/>
              </a:rPr>
              <a:t>What is the recommended duration of antibiotic treatment for complicated UTI in neuro-urological patients?</a:t>
            </a:r>
          </a:p>
          <a:p>
            <a:pPr marL="0" indent="0">
              <a:buNone/>
            </a:pP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A) 1-2 days</a:t>
            </a: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B) 3-4 days</a:t>
            </a:r>
            <a:br>
              <a:rPr lang="en-GB" dirty="0">
                <a:latin typeface="Verdana" panose="020B0604030504040204" pitchFamily="34" charset="0"/>
                <a:ea typeface="Verdana" panose="020B0604030504040204" pitchFamily="34" charset="0"/>
                <a:cs typeface="Verdana" panose="020B0604030504040204" pitchFamily="34" charset="0"/>
              </a:rPr>
            </a:br>
            <a:r>
              <a:rPr lang="en-GB" sz="4000" b="1" i="0"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C) 5-7 days, extendable to 14 days</a:t>
            </a:r>
            <a:br>
              <a:rPr lang="en-GB" dirty="0">
                <a:latin typeface="Verdana" panose="020B0604030504040204" pitchFamily="34" charset="0"/>
                <a:ea typeface="Verdana" panose="020B0604030504040204" pitchFamily="34" charset="0"/>
                <a:cs typeface="Verdana" panose="020B0604030504040204" pitchFamily="34" charset="0"/>
              </a:rPr>
            </a:br>
            <a:r>
              <a:rPr lang="en-GB" b="0" i="0" dirty="0">
                <a:effectLst/>
                <a:latin typeface="Verdana" panose="020B0604030504040204" pitchFamily="34" charset="0"/>
                <a:ea typeface="Verdana" panose="020B0604030504040204" pitchFamily="34" charset="0"/>
                <a:cs typeface="Verdana" panose="020B0604030504040204" pitchFamily="34" charset="0"/>
              </a:rPr>
              <a:t>D) 30 days</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754108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CA084-4865-67A8-2972-CC6A1F004036}"/>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66C2F6E7-A94F-B7DE-53F3-23CE153FFE35}"/>
              </a:ext>
            </a:extLst>
          </p:cNvPr>
          <p:cNvSpPr>
            <a:spLocks noGrp="1"/>
          </p:cNvSpPr>
          <p:nvPr>
            <p:ph idx="1"/>
          </p:nvPr>
        </p:nvSpPr>
        <p:spPr/>
        <p:txBody>
          <a:bodyPr>
            <a:normAutofit/>
          </a:bodyPr>
          <a:lstStyle/>
          <a:p>
            <a:pPr marL="0" indent="0">
              <a:buNone/>
            </a:pPr>
            <a:r>
              <a:rPr lang="en-GB" b="1" dirty="0">
                <a:solidFill>
                  <a:srgbClr val="111827"/>
                </a:solidFill>
                <a:effectLst/>
                <a:latin typeface="Verdana" panose="020B0604030504040204" pitchFamily="34" charset="0"/>
                <a:ea typeface="Verdana" panose="020B0604030504040204" pitchFamily="34" charset="0"/>
                <a:cs typeface="Verdana" panose="020B0604030504040204" pitchFamily="34" charset="0"/>
              </a:rPr>
              <a:t>Which of the following is true regarding recurrent urinary tract infections (UTIs) in neuro-urological patients?</a:t>
            </a:r>
          </a:p>
          <a:p>
            <a:pPr marL="0" indent="0">
              <a:buNone/>
            </a:pPr>
            <a:endParaRPr lang="en-GB" b="1" dirty="0">
              <a:solidFill>
                <a:srgbClr val="111827"/>
              </a:solidFill>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t>A) They usually indicate optimal bladder management</a:t>
            </a:r>
            <a:b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br>
            <a: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t>B) They may indicate high bladder pressure or incomplete emptying</a:t>
            </a:r>
            <a:b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br>
            <a: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t>C) Asymptomatic bacteriuria should always be treated</a:t>
            </a:r>
            <a:b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br>
            <a: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t>D) Cranberry juice is proven effective for prevention</a:t>
            </a:r>
          </a:p>
        </p:txBody>
      </p:sp>
    </p:spTree>
    <p:extLst>
      <p:ext uri="{BB962C8B-B14F-4D97-AF65-F5344CB8AC3E}">
        <p14:creationId xmlns:p14="http://schemas.microsoft.com/office/powerpoint/2010/main" val="15120984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CA084-4865-67A8-2972-CC6A1F004036}"/>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66C2F6E7-A94F-B7DE-53F3-23CE153FFE35}"/>
              </a:ext>
            </a:extLst>
          </p:cNvPr>
          <p:cNvSpPr>
            <a:spLocks noGrp="1"/>
          </p:cNvSpPr>
          <p:nvPr>
            <p:ph idx="1"/>
          </p:nvPr>
        </p:nvSpPr>
        <p:spPr/>
        <p:txBody>
          <a:bodyPr>
            <a:normAutofit/>
          </a:bodyPr>
          <a:lstStyle/>
          <a:p>
            <a:pPr marL="0" indent="0">
              <a:buNone/>
            </a:pPr>
            <a:r>
              <a:rPr lang="en-GB" b="1" dirty="0">
                <a:solidFill>
                  <a:srgbClr val="111827"/>
                </a:solidFill>
                <a:effectLst/>
                <a:latin typeface="Verdana" panose="020B0604030504040204" pitchFamily="34" charset="0"/>
                <a:ea typeface="Verdana" panose="020B0604030504040204" pitchFamily="34" charset="0"/>
                <a:cs typeface="Verdana" panose="020B0604030504040204" pitchFamily="34" charset="0"/>
              </a:rPr>
              <a:t>Which of the following is true regarding recurrent urinary tract infections (UTIs) in neuro-urological patients?</a:t>
            </a:r>
          </a:p>
          <a:p>
            <a:pPr marL="0" indent="0">
              <a:buNone/>
            </a:pPr>
            <a:endParaRPr lang="en-GB" b="1" dirty="0">
              <a:solidFill>
                <a:srgbClr val="111827"/>
              </a:solidFill>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t>A) They usually indicate optimal bladder management</a:t>
            </a:r>
            <a:b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br>
            <a:r>
              <a:rPr lang="en-GB"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They may indicate high bladder pressure or incomplete emptying</a:t>
            </a:r>
            <a:b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br>
            <a: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t>C) Asymptomatic bacteriuria should always be treated</a:t>
            </a:r>
            <a:b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br>
            <a:r>
              <a:rPr lang="en-GB" dirty="0">
                <a:solidFill>
                  <a:srgbClr val="111827"/>
                </a:solidFill>
                <a:effectLst/>
                <a:latin typeface="Verdana" panose="020B0604030504040204" pitchFamily="34" charset="0"/>
                <a:ea typeface="Verdana" panose="020B0604030504040204" pitchFamily="34" charset="0"/>
                <a:cs typeface="Verdana" panose="020B0604030504040204" pitchFamily="34" charset="0"/>
              </a:rPr>
              <a:t>D) Cranberry juice is proven effective for prevention</a:t>
            </a:r>
          </a:p>
        </p:txBody>
      </p:sp>
    </p:spTree>
    <p:extLst>
      <p:ext uri="{BB962C8B-B14F-4D97-AF65-F5344CB8AC3E}">
        <p14:creationId xmlns:p14="http://schemas.microsoft.com/office/powerpoint/2010/main" val="4845314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F11BE-2B85-339E-5D8A-06B711CBEDB2}"/>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DE57D5C7-0351-15F9-17BD-E7E0224CFF4F}"/>
              </a:ext>
            </a:extLst>
          </p:cNvPr>
          <p:cNvSpPr>
            <a:spLocks noGrp="1"/>
          </p:cNvSpPr>
          <p:nvPr>
            <p:ph idx="1"/>
          </p:nvPr>
        </p:nvSpPr>
        <p:spPr/>
        <p:txBody>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of the following is a contraindication for penile clamp use in neuro-urological patients?</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Stress urinary incontinence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Neurogenic detrusor overactivity or low bladder compliance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Overflow incontinence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Normal bladder compliance</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6433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33EF892-CC3E-B508-EF75-FA09417036CF}"/>
              </a:ext>
            </a:extLst>
          </p:cNvPr>
          <p:cNvPicPr>
            <a:picLocks noChangeAspect="1"/>
          </p:cNvPicPr>
          <p:nvPr/>
        </p:nvPicPr>
        <p:blipFill rotWithShape="1">
          <a:blip r:embed="rId2">
            <a:extLst>
              <a:ext uri="{28A0092B-C50C-407E-A947-70E740481C1C}">
                <a14:useLocalDpi xmlns:a14="http://schemas.microsoft.com/office/drawing/2010/main" val="0"/>
              </a:ext>
            </a:extLst>
          </a:blip>
          <a:srcRect t="9107" b="11016"/>
          <a:stretch/>
        </p:blipFill>
        <p:spPr>
          <a:xfrm>
            <a:off x="2039661" y="777646"/>
            <a:ext cx="7772400" cy="4138864"/>
          </a:xfrm>
          <a:prstGeom prst="rect">
            <a:avLst/>
          </a:prstGeom>
        </p:spPr>
      </p:pic>
      <p:sp>
        <p:nvSpPr>
          <p:cNvPr id="9" name="TextBox 8">
            <a:extLst>
              <a:ext uri="{FF2B5EF4-FFF2-40B4-BE49-F238E27FC236}">
                <a16:creationId xmlns:a16="http://schemas.microsoft.com/office/drawing/2014/main" id="{A0619186-F86E-46B5-AC29-2CE8DC1CEF69}"/>
              </a:ext>
            </a:extLst>
          </p:cNvPr>
          <p:cNvSpPr txBox="1"/>
          <p:nvPr/>
        </p:nvSpPr>
        <p:spPr>
          <a:xfrm>
            <a:off x="1700011" y="5269536"/>
            <a:ext cx="8564451" cy="523220"/>
          </a:xfrm>
          <a:prstGeom prst="rect">
            <a:avLst/>
          </a:prstGeom>
          <a:noFill/>
        </p:spPr>
        <p:txBody>
          <a:bodyPr wrap="square">
            <a:spAutoFit/>
          </a:bodyPr>
          <a:lstStyle/>
          <a:p>
            <a:pPr algn="ctr"/>
            <a:r>
              <a:rPr lang="en-US" sz="2800" dirty="0">
                <a:solidFill>
                  <a:srgbClr val="002060"/>
                </a:solidFill>
                <a:latin typeface="Verdana" panose="020B0604030504040204" pitchFamily="34" charset="0"/>
                <a:ea typeface="Verdana" panose="020B0604030504040204" pitchFamily="34" charset="0"/>
                <a:cs typeface="Verdana" panose="020B0604030504040204" pitchFamily="34" charset="0"/>
              </a:rPr>
              <a:t>SISTEMA SIMPÁTICO –&gt; CONTINENCIA</a:t>
            </a:r>
          </a:p>
        </p:txBody>
      </p:sp>
    </p:spTree>
    <p:extLst>
      <p:ext uri="{BB962C8B-B14F-4D97-AF65-F5344CB8AC3E}">
        <p14:creationId xmlns:p14="http://schemas.microsoft.com/office/powerpoint/2010/main" val="2879962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F11BE-2B85-339E-5D8A-06B711CBEDB2}"/>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DE57D5C7-0351-15F9-17BD-E7E0224CFF4F}"/>
              </a:ext>
            </a:extLst>
          </p:cNvPr>
          <p:cNvSpPr>
            <a:spLocks noGrp="1"/>
          </p:cNvSpPr>
          <p:nvPr>
            <p:ph idx="1"/>
          </p:nvPr>
        </p:nvSpPr>
        <p:spPr/>
        <p:txBody>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of the following is a contraindication for penile clamp use in neuro-urological patients?</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Stress urinary incontinence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Neurogenic detrusor overactivity or low bladder compliance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Overflow incontinence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Normal bladder compliance</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6375252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8BF88-2992-6357-1AB3-3BA6DDBD1883}"/>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38907AEA-2F0D-F1D6-CC76-00A02ACEAA2E}"/>
              </a:ext>
            </a:extLst>
          </p:cNvPr>
          <p:cNvSpPr>
            <a:spLocks noGrp="1"/>
          </p:cNvSpPr>
          <p:nvPr>
            <p:ph idx="1"/>
          </p:nvPr>
        </p:nvSpPr>
        <p:spPr/>
        <p:txBody>
          <a:bodyPr/>
          <a:lstStyle/>
          <a:p>
            <a:pPr marL="0" indent="0" algn="l" fontAlgn="base">
              <a:buNone/>
            </a:pPr>
            <a:r>
              <a:rPr lang="en-GB" b="1" i="0" dirty="0">
                <a:effectLst/>
                <a:latin typeface="Verdana" panose="020B0604030504040204" pitchFamily="34" charset="0"/>
                <a:ea typeface="Verdana" panose="020B0604030504040204" pitchFamily="34" charset="0"/>
                <a:cs typeface="Verdana" panose="020B0604030504040204" pitchFamily="34" charset="0"/>
              </a:rPr>
              <a:t>A 45-year-old T12 paraplegic man managed with condom catheter has bilateral hydronephrosis and bladder pressure &gt;40 </a:t>
            </a:r>
            <a:r>
              <a:rPr lang="en-GB" b="1" i="0" dirty="0" err="1">
                <a:effectLst/>
                <a:latin typeface="Verdana" panose="020B0604030504040204" pitchFamily="34" charset="0"/>
                <a:ea typeface="Verdana" panose="020B0604030504040204" pitchFamily="34" charset="0"/>
                <a:cs typeface="Verdana" panose="020B0604030504040204" pitchFamily="34" charset="0"/>
              </a:rPr>
              <a:t>cmH₂O</a:t>
            </a:r>
            <a:r>
              <a:rPr lang="en-GB" b="1" i="0" dirty="0">
                <a:effectLst/>
                <a:latin typeface="Verdana" panose="020B0604030504040204" pitchFamily="34" charset="0"/>
                <a:ea typeface="Verdana" panose="020B0604030504040204" pitchFamily="34" charset="0"/>
                <a:cs typeface="Verdana" panose="020B0604030504040204" pitchFamily="34" charset="0"/>
              </a:rPr>
              <a:t> at 200 mL on CMG. Best management is:</a:t>
            </a:r>
          </a:p>
          <a:p>
            <a:pPr marL="0" indent="0" algn="l" fontAlgn="base">
              <a:buNone/>
            </a:pPr>
            <a:endParaRPr lang="en-GB" b="1" i="0" dirty="0">
              <a:effectLst/>
              <a:latin typeface="Verdana" panose="020B0604030504040204" pitchFamily="34" charset="0"/>
              <a:ea typeface="Verdana" panose="020B0604030504040204" pitchFamily="34" charset="0"/>
              <a:cs typeface="Verdana" panose="020B0604030504040204" pitchFamily="34" charset="0"/>
            </a:endParaRPr>
          </a:p>
          <a:p>
            <a:pPr marL="0" indent="0" algn="l">
              <a:buNone/>
            </a:pPr>
            <a:r>
              <a:rPr lang="en-GB" b="0" i="0" dirty="0">
                <a:effectLst/>
                <a:latin typeface="Verdana" panose="020B0604030504040204" pitchFamily="34" charset="0"/>
                <a:ea typeface="Verdana" panose="020B0604030504040204" pitchFamily="34" charset="0"/>
                <a:cs typeface="Verdana" panose="020B0604030504040204" pitchFamily="34" charset="0"/>
              </a:rPr>
              <a:t>A) Bladder augmentation</a:t>
            </a:r>
          </a:p>
          <a:p>
            <a:pPr marL="0" indent="0" algn="l">
              <a:buNone/>
            </a:pPr>
            <a:r>
              <a:rPr lang="en-GB" b="0" i="0" dirty="0">
                <a:effectLst/>
                <a:latin typeface="Verdana" panose="020B0604030504040204" pitchFamily="34" charset="0"/>
                <a:ea typeface="Verdana" panose="020B0604030504040204" pitchFamily="34" charset="0"/>
                <a:cs typeface="Verdana" panose="020B0604030504040204" pitchFamily="34" charset="0"/>
              </a:rPr>
              <a:t>B) Clean intermittent catheterisation and anticholinergics</a:t>
            </a:r>
          </a:p>
          <a:p>
            <a:pPr marL="0" indent="0" algn="l">
              <a:buNone/>
            </a:pPr>
            <a:r>
              <a:rPr lang="en-GB" b="0" i="0" dirty="0">
                <a:effectLst/>
                <a:latin typeface="Verdana" panose="020B0604030504040204" pitchFamily="34" charset="0"/>
                <a:ea typeface="Verdana" panose="020B0604030504040204" pitchFamily="34" charset="0"/>
                <a:cs typeface="Verdana" panose="020B0604030504040204" pitchFamily="34" charset="0"/>
              </a:rPr>
              <a:t>C) External sphincterotomy</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D) </a:t>
            </a:r>
            <a:r>
              <a:rPr lang="en-GB" b="0" i="0" dirty="0">
                <a:effectLst/>
                <a:latin typeface="Verdana" panose="020B0604030504040204" pitchFamily="34" charset="0"/>
                <a:ea typeface="Verdana" panose="020B0604030504040204" pitchFamily="34" charset="0"/>
                <a:cs typeface="Verdana" panose="020B0604030504040204" pitchFamily="34" charset="0"/>
              </a:rPr>
              <a:t>Alpha-blocker</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03995951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8BF88-2992-6357-1AB3-3BA6DDBD1883}"/>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38907AEA-2F0D-F1D6-CC76-00A02ACEAA2E}"/>
              </a:ext>
            </a:extLst>
          </p:cNvPr>
          <p:cNvSpPr>
            <a:spLocks noGrp="1"/>
          </p:cNvSpPr>
          <p:nvPr>
            <p:ph idx="1"/>
          </p:nvPr>
        </p:nvSpPr>
        <p:spPr/>
        <p:txBody>
          <a:bodyPr>
            <a:normAutofit lnSpcReduction="10000"/>
          </a:bodyPr>
          <a:lstStyle/>
          <a:p>
            <a:pPr marL="0" indent="0" algn="l" fontAlgn="base">
              <a:buNone/>
            </a:pPr>
            <a:r>
              <a:rPr lang="en-GB" b="1" i="0" dirty="0">
                <a:effectLst/>
                <a:latin typeface="Verdana" panose="020B0604030504040204" pitchFamily="34" charset="0"/>
                <a:ea typeface="Verdana" panose="020B0604030504040204" pitchFamily="34" charset="0"/>
                <a:cs typeface="Verdana" panose="020B0604030504040204" pitchFamily="34" charset="0"/>
              </a:rPr>
              <a:t>A 45-year-old T12 paraplegic man managed with condom catheter has bilateral hydronephrosis and bladder pressure &gt;40 </a:t>
            </a:r>
            <a:r>
              <a:rPr lang="en-GB" b="1" i="0" dirty="0" err="1">
                <a:effectLst/>
                <a:latin typeface="Verdana" panose="020B0604030504040204" pitchFamily="34" charset="0"/>
                <a:ea typeface="Verdana" panose="020B0604030504040204" pitchFamily="34" charset="0"/>
                <a:cs typeface="Verdana" panose="020B0604030504040204" pitchFamily="34" charset="0"/>
              </a:rPr>
              <a:t>cmH₂O</a:t>
            </a:r>
            <a:r>
              <a:rPr lang="en-GB" b="1" i="0" dirty="0">
                <a:effectLst/>
                <a:latin typeface="Verdana" panose="020B0604030504040204" pitchFamily="34" charset="0"/>
                <a:ea typeface="Verdana" panose="020B0604030504040204" pitchFamily="34" charset="0"/>
                <a:cs typeface="Verdana" panose="020B0604030504040204" pitchFamily="34" charset="0"/>
              </a:rPr>
              <a:t> at 200 mL on CMG. Best management is:</a:t>
            </a:r>
          </a:p>
          <a:p>
            <a:pPr marL="0" indent="0" algn="l" fontAlgn="base">
              <a:buNone/>
            </a:pPr>
            <a:endParaRPr lang="en-GB" b="1" i="0" dirty="0">
              <a:effectLst/>
              <a:latin typeface="Verdana" panose="020B0604030504040204" pitchFamily="34" charset="0"/>
              <a:ea typeface="Verdana" panose="020B0604030504040204" pitchFamily="34" charset="0"/>
              <a:cs typeface="Verdana" panose="020B0604030504040204" pitchFamily="34" charset="0"/>
            </a:endParaRPr>
          </a:p>
          <a:p>
            <a:pPr marL="0" indent="0" algn="l">
              <a:buNone/>
            </a:pPr>
            <a:r>
              <a:rPr lang="en-GB" b="0" i="0" dirty="0">
                <a:effectLst/>
                <a:latin typeface="Verdana" panose="020B0604030504040204" pitchFamily="34" charset="0"/>
                <a:ea typeface="Verdana" panose="020B0604030504040204" pitchFamily="34" charset="0"/>
                <a:cs typeface="Verdana" panose="020B0604030504040204" pitchFamily="34" charset="0"/>
              </a:rPr>
              <a:t>A) Bladder augmentation</a:t>
            </a:r>
          </a:p>
          <a:p>
            <a:pPr marL="0" indent="0" algn="l">
              <a:buNone/>
            </a:pPr>
            <a:r>
              <a:rPr lang="en-GB" sz="3600" b="1" i="0"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Clean intermittent catheterisation and anticholinergics</a:t>
            </a:r>
          </a:p>
          <a:p>
            <a:pPr marL="0" indent="0" algn="l">
              <a:buNone/>
            </a:pPr>
            <a:r>
              <a:rPr lang="en-GB" b="0" i="0" dirty="0">
                <a:effectLst/>
                <a:latin typeface="Verdana" panose="020B0604030504040204" pitchFamily="34" charset="0"/>
                <a:ea typeface="Verdana" panose="020B0604030504040204" pitchFamily="34" charset="0"/>
                <a:cs typeface="Verdana" panose="020B0604030504040204" pitchFamily="34" charset="0"/>
              </a:rPr>
              <a:t>C) External sphincterotomy</a:t>
            </a:r>
          </a:p>
          <a:p>
            <a:pPr marL="0" indent="0" algn="l">
              <a:buNone/>
            </a:pPr>
            <a:r>
              <a:rPr lang="en-GB" dirty="0">
                <a:latin typeface="Verdana" panose="020B0604030504040204" pitchFamily="34" charset="0"/>
                <a:ea typeface="Verdana" panose="020B0604030504040204" pitchFamily="34" charset="0"/>
                <a:cs typeface="Verdana" panose="020B0604030504040204" pitchFamily="34" charset="0"/>
              </a:rPr>
              <a:t>D) </a:t>
            </a:r>
            <a:r>
              <a:rPr lang="en-GB" b="0" i="0" dirty="0">
                <a:effectLst/>
                <a:latin typeface="Verdana" panose="020B0604030504040204" pitchFamily="34" charset="0"/>
                <a:ea typeface="Verdana" panose="020B0604030504040204" pitchFamily="34" charset="0"/>
                <a:cs typeface="Verdana" panose="020B0604030504040204" pitchFamily="34" charset="0"/>
              </a:rPr>
              <a:t>Alpha-blocker</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5143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68347-6063-8506-C83B-16E41E40549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E8F6A877-13E0-B120-56B3-738D0AF7473F}"/>
              </a:ext>
            </a:extLst>
          </p:cNvPr>
          <p:cNvSpPr>
            <a:spLocks noGrp="1"/>
          </p:cNvSpPr>
          <p:nvPr>
            <p:ph idx="1"/>
          </p:nvPr>
        </p:nvSpPr>
        <p:spPr/>
        <p:txBody>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of the following is a recommended treatment option for neurogenic detrusor overactivity refractory to oral medication?</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Intravesical oxybutynin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Botulinum toxin A injections into the detrusor muscle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Long-term indwelling catheterization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Penile clamp</a:t>
            </a:r>
            <a:br>
              <a:rPr lang="en-GB" dirty="0">
                <a:effectLst/>
                <a:latin typeface="Verdana" panose="020B0604030504040204" pitchFamily="34" charset="0"/>
                <a:ea typeface="Verdana" panose="020B0604030504040204" pitchFamily="34" charset="0"/>
                <a:cs typeface="Verdana" panose="020B0604030504040204" pitchFamily="34" charset="0"/>
              </a:rPr>
            </a:b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506498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68347-6063-8506-C83B-16E41E40549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E8F6A877-13E0-B120-56B3-738D0AF7473F}"/>
              </a:ext>
            </a:extLst>
          </p:cNvPr>
          <p:cNvSpPr>
            <a:spLocks noGrp="1"/>
          </p:cNvSpPr>
          <p:nvPr>
            <p:ph idx="1"/>
          </p:nvPr>
        </p:nvSpPr>
        <p:spPr/>
        <p:txBody>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of the following is a recommended treatment option for neurogenic detrusor overactivity refractory to oral medication?</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Intravesical oxybutynin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Botulinum toxin A injections into the detrusor muscle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Long-term indwelling catheterization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Penile clamp</a:t>
            </a:r>
            <a:br>
              <a:rPr lang="en-GB" dirty="0">
                <a:effectLst/>
                <a:latin typeface="Verdana" panose="020B0604030504040204" pitchFamily="34" charset="0"/>
                <a:ea typeface="Verdana" panose="020B0604030504040204" pitchFamily="34" charset="0"/>
                <a:cs typeface="Verdana" panose="020B0604030504040204" pitchFamily="34" charset="0"/>
              </a:rPr>
            </a:b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013586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68347-6063-8506-C83B-16E41E40549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E8F6A877-13E0-B120-56B3-738D0AF7473F}"/>
              </a:ext>
            </a:extLst>
          </p:cNvPr>
          <p:cNvSpPr>
            <a:spLocks noGrp="1"/>
          </p:cNvSpPr>
          <p:nvPr>
            <p:ph idx="1"/>
          </p:nvPr>
        </p:nvSpPr>
        <p:spPr/>
        <p:txBody>
          <a:bodyPr>
            <a:normAutofit/>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medication has been shown to be effective and is recommended for intravesical administration in neurogenic detrusor overactivity?</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Oxybutynin </a:t>
            </a:r>
            <a:r>
              <a:rPr lang="en-GB" dirty="0" err="1">
                <a:effectLst/>
                <a:latin typeface="Verdana" panose="020B0604030504040204" pitchFamily="34" charset="0"/>
                <a:ea typeface="Verdana" panose="020B0604030504040204" pitchFamily="34" charset="0"/>
                <a:cs typeface="Verdana" panose="020B0604030504040204" pitchFamily="34" charset="0"/>
              </a:rPr>
              <a:t>hydrocloride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Capsaicin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a:t>
            </a:r>
            <a:r>
              <a:rPr lang="en-GB" dirty="0" err="1">
                <a:effectLst/>
                <a:latin typeface="Verdana" panose="020B0604030504040204" pitchFamily="34" charset="0"/>
                <a:ea typeface="Verdana" panose="020B0604030504040204" pitchFamily="34" charset="0"/>
                <a:cs typeface="Verdana" panose="020B0604030504040204" pitchFamily="34" charset="0"/>
              </a:rPr>
              <a:t>Resiniferatoxin</a:t>
            </a:r>
            <a:endParaRPr lang="en-GB" dirty="0">
              <a:effectLst/>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dirty="0">
                <a:effectLst/>
                <a:latin typeface="Verdana" panose="020B0604030504040204" pitchFamily="34" charset="0"/>
                <a:ea typeface="Verdana" panose="020B0604030504040204" pitchFamily="34" charset="0"/>
                <a:cs typeface="Verdana" panose="020B0604030504040204" pitchFamily="34" charset="0"/>
              </a:rPr>
              <a:t>D) </a:t>
            </a:r>
            <a:r>
              <a:rPr lang="en-GB" dirty="0" err="1">
                <a:effectLst/>
                <a:latin typeface="Verdana" panose="020B0604030504040204" pitchFamily="34" charset="0"/>
                <a:ea typeface="Verdana" panose="020B0604030504040204" pitchFamily="34" charset="0"/>
                <a:cs typeface="Verdana" panose="020B0604030504040204" pitchFamily="34" charset="0"/>
              </a:rPr>
              <a:t>Solifenacin</a:t>
            </a:r>
            <a:br>
              <a:rPr lang="en-GB" dirty="0">
                <a:effectLst/>
                <a:latin typeface="Verdana" panose="020B0604030504040204" pitchFamily="34" charset="0"/>
                <a:ea typeface="Verdana" panose="020B0604030504040204" pitchFamily="34" charset="0"/>
                <a:cs typeface="Verdana" panose="020B0604030504040204" pitchFamily="34" charset="0"/>
              </a:rPr>
            </a:b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8717602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68347-6063-8506-C83B-16E41E40549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E8F6A877-13E0-B120-56B3-738D0AF7473F}"/>
              </a:ext>
            </a:extLst>
          </p:cNvPr>
          <p:cNvSpPr>
            <a:spLocks noGrp="1"/>
          </p:cNvSpPr>
          <p:nvPr>
            <p:ph idx="1"/>
          </p:nvPr>
        </p:nvSpPr>
        <p:spPr/>
        <p:txBody>
          <a:bodyPr>
            <a:normAutofit/>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medication has been shown to be effective and is recommended for intravesical administration in neurogenic detrusor overactivity?</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A) Oxybutynin </a:t>
            </a:r>
            <a:r>
              <a:rPr lang="en-GB" sz="3600" b="1" dirty="0" err="1">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hydrocloride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Capsaicin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a:t>
            </a:r>
            <a:r>
              <a:rPr lang="en-GB" dirty="0" err="1">
                <a:effectLst/>
                <a:latin typeface="Verdana" panose="020B0604030504040204" pitchFamily="34" charset="0"/>
                <a:ea typeface="Verdana" panose="020B0604030504040204" pitchFamily="34" charset="0"/>
                <a:cs typeface="Verdana" panose="020B0604030504040204" pitchFamily="34" charset="0"/>
              </a:rPr>
              <a:t>Resiniferatoxin</a:t>
            </a:r>
            <a:endParaRPr lang="en-GB" dirty="0">
              <a:effectLst/>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dirty="0">
                <a:effectLst/>
                <a:latin typeface="Verdana" panose="020B0604030504040204" pitchFamily="34" charset="0"/>
                <a:ea typeface="Verdana" panose="020B0604030504040204" pitchFamily="34" charset="0"/>
                <a:cs typeface="Verdana" panose="020B0604030504040204" pitchFamily="34" charset="0"/>
              </a:rPr>
              <a:t>D) </a:t>
            </a:r>
            <a:r>
              <a:rPr lang="en-GB" dirty="0" err="1">
                <a:effectLst/>
                <a:latin typeface="Verdana" panose="020B0604030504040204" pitchFamily="34" charset="0"/>
                <a:ea typeface="Verdana" panose="020B0604030504040204" pitchFamily="34" charset="0"/>
                <a:cs typeface="Verdana" panose="020B0604030504040204" pitchFamily="34" charset="0"/>
              </a:rPr>
              <a:t>Solifenacin</a:t>
            </a:r>
            <a:br>
              <a:rPr lang="en-GB" dirty="0">
                <a:effectLst/>
                <a:latin typeface="Verdana" panose="020B0604030504040204" pitchFamily="34" charset="0"/>
                <a:ea typeface="Verdana" panose="020B0604030504040204" pitchFamily="34" charset="0"/>
                <a:cs typeface="Verdana" panose="020B0604030504040204" pitchFamily="34" charset="0"/>
              </a:rPr>
            </a:b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490970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68347-6063-8506-C83B-16E41E40549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E8F6A877-13E0-B120-56B3-738D0AF7473F}"/>
              </a:ext>
            </a:extLst>
          </p:cNvPr>
          <p:cNvSpPr>
            <a:spLocks noGrp="1"/>
          </p:cNvSpPr>
          <p:nvPr>
            <p:ph idx="1"/>
          </p:nvPr>
        </p:nvSpPr>
        <p:spPr/>
        <p:txBody>
          <a:bodyPr>
            <a:normAutofit/>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of the following does NOT improve urodynamic outcomes in neurogenic detrusor overactivity?</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a:t>
            </a:r>
            <a:r>
              <a:rPr lang="en-GB" dirty="0" err="1">
                <a:effectLst/>
                <a:latin typeface="Verdana" panose="020B0604030504040204" pitchFamily="34" charset="0"/>
                <a:ea typeface="Verdana" panose="020B0604030504040204" pitchFamily="34" charset="0"/>
                <a:cs typeface="Verdana" panose="020B0604030504040204" pitchFamily="34" charset="0"/>
              </a:rPr>
              <a:t>Tolterodin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Oxybutynin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Mirabegron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D) </a:t>
            </a:r>
            <a:r>
              <a:rPr lang="en-GB" dirty="0" err="1">
                <a:latin typeface="Verdana" panose="020B0604030504040204" pitchFamily="34" charset="0"/>
                <a:ea typeface="Verdana" panose="020B0604030504040204" pitchFamily="34" charset="0"/>
                <a:cs typeface="Verdana" panose="020B0604030504040204" pitchFamily="34" charset="0"/>
              </a:rPr>
              <a:t>Trospium</a:t>
            </a:r>
            <a:br>
              <a:rPr lang="en-GB" dirty="0">
                <a:effectLst/>
                <a:latin typeface="Verdana" panose="020B0604030504040204" pitchFamily="34" charset="0"/>
                <a:ea typeface="Verdana" panose="020B0604030504040204" pitchFamily="34" charset="0"/>
                <a:cs typeface="Verdana" panose="020B0604030504040204" pitchFamily="34" charset="0"/>
              </a:rPr>
            </a:b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647811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68347-6063-8506-C83B-16E41E40549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E8F6A877-13E0-B120-56B3-738D0AF7473F}"/>
              </a:ext>
            </a:extLst>
          </p:cNvPr>
          <p:cNvSpPr>
            <a:spLocks noGrp="1"/>
          </p:cNvSpPr>
          <p:nvPr>
            <p:ph idx="1"/>
          </p:nvPr>
        </p:nvSpPr>
        <p:spPr/>
        <p:txBody>
          <a:bodyPr>
            <a:normAutofit/>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of the following does NOT improve urodynamic outcomes in neurogenic detrusor overactivity?</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a:t>
            </a:r>
            <a:r>
              <a:rPr lang="en-GB" dirty="0" err="1">
                <a:effectLst/>
                <a:latin typeface="Verdana" panose="020B0604030504040204" pitchFamily="34" charset="0"/>
                <a:ea typeface="Verdana" panose="020B0604030504040204" pitchFamily="34" charset="0"/>
                <a:cs typeface="Verdana" panose="020B0604030504040204" pitchFamily="34" charset="0"/>
              </a:rPr>
              <a:t>Tolterodin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Oxybutynin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C) Mirabegron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D) </a:t>
            </a:r>
            <a:r>
              <a:rPr lang="en-GB" dirty="0" err="1">
                <a:latin typeface="Verdana" panose="020B0604030504040204" pitchFamily="34" charset="0"/>
                <a:ea typeface="Verdana" panose="020B0604030504040204" pitchFamily="34" charset="0"/>
                <a:cs typeface="Verdana" panose="020B0604030504040204" pitchFamily="34" charset="0"/>
              </a:rPr>
              <a:t>Trospium</a:t>
            </a:r>
            <a:br>
              <a:rPr lang="en-GB" dirty="0">
                <a:effectLst/>
                <a:latin typeface="Verdana" panose="020B0604030504040204" pitchFamily="34" charset="0"/>
                <a:ea typeface="Verdana" panose="020B0604030504040204" pitchFamily="34" charset="0"/>
                <a:cs typeface="Verdana" panose="020B0604030504040204" pitchFamily="34" charset="0"/>
              </a:rPr>
            </a:b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9474826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F166F-E057-3B59-F675-1F1D77338206}"/>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AUTONOMIC DYSREFLEXIA</a:t>
            </a:r>
          </a:p>
        </p:txBody>
      </p:sp>
      <p:sp>
        <p:nvSpPr>
          <p:cNvPr id="3" name="Content Placeholder 2">
            <a:extLst>
              <a:ext uri="{FF2B5EF4-FFF2-40B4-BE49-F238E27FC236}">
                <a16:creationId xmlns:a16="http://schemas.microsoft.com/office/drawing/2014/main" id="{334A1D44-256D-B7B2-CF49-23CF9C3A356D}"/>
              </a:ext>
            </a:extLst>
          </p:cNvPr>
          <p:cNvSpPr>
            <a:spLocks noGrp="1"/>
          </p:cNvSpPr>
          <p:nvPr>
            <p:ph idx="1"/>
          </p:nvPr>
        </p:nvSpPr>
        <p:spPr/>
        <p:txBody>
          <a:bodyPr>
            <a:normAutofit/>
          </a:bodyPr>
          <a:lstStyle/>
          <a:p>
            <a:pPr marL="0" indent="0" rtl="0">
              <a:buNone/>
            </a:pPr>
            <a:r>
              <a:rPr lang="en-GB" b="1" dirty="0">
                <a:effectLst/>
                <a:latin typeface="Verdana" panose="020B0604030504040204" pitchFamily="34" charset="0"/>
                <a:ea typeface="Verdana" panose="020B0604030504040204" pitchFamily="34" charset="0"/>
                <a:cs typeface="Verdana" panose="020B0604030504040204" pitchFamily="34" charset="0"/>
              </a:rPr>
              <a:t>What is the definition of autonomic dysreflexia (AD) in spinal cord injury patients?</a:t>
            </a:r>
          </a:p>
          <a:p>
            <a:pPr marL="0" indent="0" rtl="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Decrease in systolic blood pressure &gt; 20 mmHg from baseline in patients with SCI above Th6</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Increase in systolic blood pressure &gt; 20 mmHg from baseline in patients with SCI above Th6</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Bradycardia with hypotension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Tachycardia with hypotension</a:t>
            </a:r>
            <a:br>
              <a:rPr lang="en-GB" b="0" i="0" dirty="0">
                <a:effectLst/>
                <a:latin typeface="Verdana" panose="020B0604030504040204" pitchFamily="34" charset="0"/>
                <a:ea typeface="Verdana" panose="020B0604030504040204" pitchFamily="34" charset="0"/>
                <a:cs typeface="Verdana" panose="020B0604030504040204" pitchFamily="34" charset="0"/>
              </a:rPr>
            </a:br>
            <a:endParaRPr lang="en-GB" b="0" i="0" dirty="0">
              <a:effectLst/>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50462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8FB77-4554-E03D-93B8-55DB5BC6345D}"/>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 </a:t>
            </a:r>
          </a:p>
        </p:txBody>
      </p:sp>
      <p:sp>
        <p:nvSpPr>
          <p:cNvPr id="3" name="Content Placeholder 2">
            <a:extLst>
              <a:ext uri="{FF2B5EF4-FFF2-40B4-BE49-F238E27FC236}">
                <a16:creationId xmlns:a16="http://schemas.microsoft.com/office/drawing/2014/main" id="{C3FAE148-561A-9807-4658-63B501425F54}"/>
              </a:ext>
            </a:extLst>
          </p:cNvPr>
          <p:cNvSpPr>
            <a:spLocks noGrp="1"/>
          </p:cNvSpPr>
          <p:nvPr>
            <p:ph idx="1"/>
          </p:nvPr>
        </p:nvSpPr>
        <p:spPr/>
        <p:txBody>
          <a:bodyPr>
            <a:normAutofit/>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effect does the hypogastric nerve have?</a:t>
            </a:r>
          </a:p>
          <a:p>
            <a:pPr marL="0" indent="0">
              <a:buNone/>
            </a:pPr>
            <a:endParaRPr lang="en-GB" b="1"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1) Detrusor contraction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2) Detrusor relaxation + bladder neck contraction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3) Simultaneous contraction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4) No one</a:t>
            </a:r>
          </a:p>
          <a:p>
            <a:endParaRPr lang="en-GB"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6570396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F166F-E057-3B59-F675-1F1D77338206}"/>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AUTONOMIC DYSREFLEXIA</a:t>
            </a:r>
          </a:p>
        </p:txBody>
      </p:sp>
      <p:sp>
        <p:nvSpPr>
          <p:cNvPr id="3" name="Content Placeholder 2">
            <a:extLst>
              <a:ext uri="{FF2B5EF4-FFF2-40B4-BE49-F238E27FC236}">
                <a16:creationId xmlns:a16="http://schemas.microsoft.com/office/drawing/2014/main" id="{334A1D44-256D-B7B2-CF49-23CF9C3A356D}"/>
              </a:ext>
            </a:extLst>
          </p:cNvPr>
          <p:cNvSpPr>
            <a:spLocks noGrp="1"/>
          </p:cNvSpPr>
          <p:nvPr>
            <p:ph idx="1"/>
          </p:nvPr>
        </p:nvSpPr>
        <p:spPr/>
        <p:txBody>
          <a:bodyPr>
            <a:normAutofit lnSpcReduction="10000"/>
          </a:bodyPr>
          <a:lstStyle/>
          <a:p>
            <a:pPr marL="0" indent="0" rtl="0">
              <a:buNone/>
            </a:pPr>
            <a:r>
              <a:rPr lang="en-GB" b="1" dirty="0">
                <a:effectLst/>
                <a:latin typeface="Verdana" panose="020B0604030504040204" pitchFamily="34" charset="0"/>
                <a:ea typeface="Verdana" panose="020B0604030504040204" pitchFamily="34" charset="0"/>
                <a:cs typeface="Verdana" panose="020B0604030504040204" pitchFamily="34" charset="0"/>
              </a:rPr>
              <a:t>What is the definition of autonomic dysreflexia (AD) in spinal cord injury patients?</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Decrease in systolic blood pressure &gt; 20 mmHg from baseline in patients with SCI above Th6</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Increase in systolic blood pressure &gt; 20 mmHg from baseline </a:t>
            </a:r>
            <a:r>
              <a:rPr kumimoji="0" lang="en-GB" sz="3600" b="1" i="0" strike="noStrike" kern="1200" normalizeH="0" baseline="0" noProof="0" dirty="0">
                <a:ln w="22225">
                  <a:solidFill>
                    <a:schemeClr val="accent2"/>
                  </a:solidFill>
                  <a:prstDash val="solid"/>
                </a:ln>
                <a:solidFill>
                  <a:schemeClr val="accent2">
                    <a:lumMod val="40000"/>
                    <a:lumOff val="60000"/>
                  </a:schemeClr>
                </a:solidFill>
                <a:uLnTx/>
                <a:uFillTx/>
                <a:latin typeface="Verdana" panose="020B0604030504040204" pitchFamily="34" charset="0"/>
                <a:ea typeface="Verdana" panose="020B0604030504040204" pitchFamily="34" charset="0"/>
                <a:cs typeface="Verdana" panose="020B0604030504040204" pitchFamily="34" charset="0"/>
              </a:rPr>
              <a:t>in patients with SCI above Th6</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Bradycardia with hypotension</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Tachycardia with hypotension</a:t>
            </a:r>
            <a:br>
              <a:rPr lang="en-GB" b="0" i="0" dirty="0">
                <a:effectLst/>
                <a:latin typeface="Verdana" panose="020B0604030504040204" pitchFamily="34" charset="0"/>
                <a:ea typeface="Verdana" panose="020B0604030504040204" pitchFamily="34" charset="0"/>
                <a:cs typeface="Verdana" panose="020B0604030504040204" pitchFamily="34" charset="0"/>
              </a:rPr>
            </a:br>
            <a:endParaRPr lang="en-GB" b="0" i="0" dirty="0">
              <a:effectLst/>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0718042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0559F-6468-3EB0-B650-0B9320CA2377}"/>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MANEJO DE LA AD</a:t>
            </a:r>
          </a:p>
        </p:txBody>
      </p:sp>
      <p:sp>
        <p:nvSpPr>
          <p:cNvPr id="3" name="Content Placeholder 2">
            <a:extLst>
              <a:ext uri="{FF2B5EF4-FFF2-40B4-BE49-F238E27FC236}">
                <a16:creationId xmlns:a16="http://schemas.microsoft.com/office/drawing/2014/main" id="{79417DFE-3E17-55F5-41BA-C45585FBCFD2}"/>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is the first step in managing autonomic dysreflexia in a patient with spinal cord injury?</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Administer antihypertensive medication immediately</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Identify and remove the triggering stimulus such as bladder distension or bowel impaction</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Perform immediate antibiotic prophylaxis</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Start long-term antibiotic prophylaxis</a:t>
            </a:r>
          </a:p>
        </p:txBody>
      </p:sp>
    </p:spTree>
    <p:extLst>
      <p:ext uri="{BB962C8B-B14F-4D97-AF65-F5344CB8AC3E}">
        <p14:creationId xmlns:p14="http://schemas.microsoft.com/office/powerpoint/2010/main" val="6046103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0559F-6468-3EB0-B650-0B9320CA2377}"/>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MANEJO DE LA AD</a:t>
            </a:r>
          </a:p>
        </p:txBody>
      </p:sp>
      <p:sp>
        <p:nvSpPr>
          <p:cNvPr id="3" name="Content Placeholder 2">
            <a:extLst>
              <a:ext uri="{FF2B5EF4-FFF2-40B4-BE49-F238E27FC236}">
                <a16:creationId xmlns:a16="http://schemas.microsoft.com/office/drawing/2014/main" id="{79417DFE-3E17-55F5-41BA-C45585FBCFD2}"/>
              </a:ext>
            </a:extLst>
          </p:cNvPr>
          <p:cNvSpPr>
            <a:spLocks noGrp="1"/>
          </p:cNvSpPr>
          <p:nvPr>
            <p:ph idx="1"/>
          </p:nvPr>
        </p:nvSpPr>
        <p:spPr/>
        <p:txBody>
          <a:bodyPr>
            <a:normAutofit lnSpcReduction="10000"/>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is the first step in managing autonomic dysreflexia in a patient with spinal cord injury?</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Administer antihypertensive medication immediately</a:t>
            </a:r>
          </a:p>
          <a:p>
            <a:pPr marL="514350" indent="-514350">
              <a:buAutoNum type="alphaUcParenR"/>
            </a:pPr>
            <a:r>
              <a:rPr lang="en-US"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Identify and remove the triggering stimulus such as bladder distension or bowel impaction</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Perform immediate antibiotic prophylaxis</a:t>
            </a:r>
          </a:p>
          <a:p>
            <a:pPr marL="514350" indent="-514350">
              <a:buAutoNum type="alphaUcParenR"/>
            </a:pPr>
            <a:r>
              <a:rPr lang="en-US" dirty="0">
                <a:latin typeface="Verdana" panose="020B0604030504040204" pitchFamily="34" charset="0"/>
                <a:ea typeface="Verdana" panose="020B0604030504040204" pitchFamily="34" charset="0"/>
                <a:cs typeface="Verdana" panose="020B0604030504040204" pitchFamily="34" charset="0"/>
              </a:rPr>
              <a:t>Start long-term antibiotic prophylaxis</a:t>
            </a:r>
          </a:p>
        </p:txBody>
      </p:sp>
    </p:spTree>
    <p:extLst>
      <p:ext uri="{BB962C8B-B14F-4D97-AF65-F5344CB8AC3E}">
        <p14:creationId xmlns:p14="http://schemas.microsoft.com/office/powerpoint/2010/main" val="101733286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C6C3B-87B4-8150-9220-39AB6D84CC6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E3B41F7-3B87-356B-CE65-D44220AF443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BDD1BE33-1AFF-54DC-873A-D70FE60F9526}"/>
              </a:ext>
            </a:extLst>
          </p:cNvPr>
          <p:cNvPicPr>
            <a:picLocks noChangeAspect="1"/>
          </p:cNvPicPr>
          <p:nvPr/>
        </p:nvPicPr>
        <p:blipFill>
          <a:blip r:embed="rId2"/>
          <a:stretch>
            <a:fillRect/>
          </a:stretch>
        </p:blipFill>
        <p:spPr>
          <a:xfrm>
            <a:off x="264017" y="0"/>
            <a:ext cx="11663966" cy="6867874"/>
          </a:xfrm>
          <a:prstGeom prst="rect">
            <a:avLst/>
          </a:prstGeom>
        </p:spPr>
      </p:pic>
    </p:spTree>
    <p:extLst>
      <p:ext uri="{BB962C8B-B14F-4D97-AF65-F5344CB8AC3E}">
        <p14:creationId xmlns:p14="http://schemas.microsoft.com/office/powerpoint/2010/main" val="3286870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DCBB2-4BC5-AF76-ED7B-A09C3EEC75DF}"/>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2F69EDD1-E816-CBB5-36C7-E06B8334F724}"/>
              </a:ext>
            </a:extLst>
          </p:cNvPr>
          <p:cNvSpPr>
            <a:spLocks noGrp="1"/>
          </p:cNvSpPr>
          <p:nvPr>
            <p:ph idx="1"/>
          </p:nvPr>
        </p:nvSpPr>
        <p:spPr/>
        <p:txBody>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of the following is a strong recommendation regarding follow-up of neuro-urological patients?</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Follow-up is only necessary for the first year after diagnosis</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B) Lifelong close urological supervision is mandatory for high-risk patients</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Follow-up is not necessary if symptoms improve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Only neurological follow-up is needed</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0920110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DCBB2-4BC5-AF76-ED7B-A09C3EEC75DF}"/>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2F69EDD1-E816-CBB5-36C7-E06B8334F724}"/>
              </a:ext>
            </a:extLst>
          </p:cNvPr>
          <p:cNvSpPr>
            <a:spLocks noGrp="1"/>
          </p:cNvSpPr>
          <p:nvPr>
            <p:ph idx="1"/>
          </p:nvPr>
        </p:nvSpPr>
        <p:spPr/>
        <p:txBody>
          <a:bodyPr/>
          <a:lstStyle/>
          <a:p>
            <a:pPr marL="0" indent="0">
              <a:buNone/>
            </a:pPr>
            <a:r>
              <a:rPr lang="en-GB" b="1" dirty="0">
                <a:effectLst/>
                <a:latin typeface="Verdana" panose="020B0604030504040204" pitchFamily="34" charset="0"/>
                <a:ea typeface="Verdana" panose="020B0604030504040204" pitchFamily="34" charset="0"/>
                <a:cs typeface="Verdana" panose="020B0604030504040204" pitchFamily="34" charset="0"/>
              </a:rPr>
              <a:t>Which of the following is a strong recommendation regarding follow-up of neuro-urological patients?</a:t>
            </a:r>
          </a:p>
          <a:p>
            <a:pPr marL="0" indent="0">
              <a:buNone/>
            </a:pP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A) Follow-up is only necessary for the first year after diagnosis</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Lifelong close urological supervision is mandatory for high-risk patients</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C) Follow-up is not necessary if symptoms improve</a:t>
            </a:r>
            <a:br>
              <a:rPr lang="en-GB" dirty="0">
                <a:effectLst/>
                <a:latin typeface="Verdana" panose="020B0604030504040204" pitchFamily="34" charset="0"/>
                <a:ea typeface="Verdana" panose="020B0604030504040204" pitchFamily="34" charset="0"/>
                <a:cs typeface="Verdana" panose="020B0604030504040204" pitchFamily="34" charset="0"/>
              </a:rPr>
            </a:br>
            <a:r>
              <a:rPr lang="en-GB" dirty="0">
                <a:effectLst/>
                <a:latin typeface="Verdana" panose="020B0604030504040204" pitchFamily="34" charset="0"/>
                <a:ea typeface="Verdana" panose="020B0604030504040204" pitchFamily="34" charset="0"/>
                <a:cs typeface="Verdana" panose="020B0604030504040204" pitchFamily="34" charset="0"/>
              </a:rPr>
              <a:t>D) Only neurological follow-up is needed</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060159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24853-C901-DFF6-7854-B91210B64D3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842DC038-7CF2-BC0D-10AE-31056E6C815C}"/>
              </a:ext>
            </a:extLst>
          </p:cNvPr>
          <p:cNvSpPr>
            <a:spLocks noGrp="1"/>
          </p:cNvSpPr>
          <p:nvPr>
            <p:ph idx="1"/>
          </p:nvPr>
        </p:nvSpPr>
        <p:spPr/>
        <p:txBody>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additional tests would you request for a neuro-urological patient undergoing follow-up?</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A urine test and blood test</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B) Blood test with renal function and renal ultrasound scan</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I would request an annual urodynamic study</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I would request an abdominal-pelvic CT scan every 5 years</a:t>
            </a:r>
          </a:p>
        </p:txBody>
      </p:sp>
    </p:spTree>
    <p:extLst>
      <p:ext uri="{BB962C8B-B14F-4D97-AF65-F5344CB8AC3E}">
        <p14:creationId xmlns:p14="http://schemas.microsoft.com/office/powerpoint/2010/main" val="21999452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24853-C901-DFF6-7854-B91210B64D31}"/>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a:t>
            </a:r>
          </a:p>
        </p:txBody>
      </p:sp>
      <p:sp>
        <p:nvSpPr>
          <p:cNvPr id="3" name="Content Placeholder 2">
            <a:extLst>
              <a:ext uri="{FF2B5EF4-FFF2-40B4-BE49-F238E27FC236}">
                <a16:creationId xmlns:a16="http://schemas.microsoft.com/office/drawing/2014/main" id="{842DC038-7CF2-BC0D-10AE-31056E6C815C}"/>
              </a:ext>
            </a:extLst>
          </p:cNvPr>
          <p:cNvSpPr>
            <a:spLocks noGrp="1"/>
          </p:cNvSpPr>
          <p:nvPr>
            <p:ph idx="1"/>
          </p:nvPr>
        </p:nvSpPr>
        <p:spPr/>
        <p:txBody>
          <a:bodyPr>
            <a:normAutofit lnSpcReduction="10000"/>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additional tests would you request for a neuro-urological patient undergoing follow-up?</a:t>
            </a: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A) A urine test and blood test</a:t>
            </a:r>
          </a:p>
          <a:p>
            <a:pPr marL="0" indent="0">
              <a:buNone/>
            </a:pPr>
            <a:r>
              <a:rPr lang="en-US" sz="36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B) Blood test with renal function and renal ultrasound scan</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C) I would request an annual urodynamic study</a:t>
            </a:r>
          </a:p>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D) I would request an abdominal-pelvic CT scan every 5 years</a:t>
            </a:r>
          </a:p>
        </p:txBody>
      </p:sp>
    </p:spTree>
    <p:extLst>
      <p:ext uri="{BB962C8B-B14F-4D97-AF65-F5344CB8AC3E}">
        <p14:creationId xmlns:p14="http://schemas.microsoft.com/office/powerpoint/2010/main" val="35913547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C70C8-C0F0-39AA-AE93-E27EF518CA5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FDD546B-9030-3F9D-EBF7-27DF2D3F46AC}"/>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E3E751B2-4CD3-2D3D-D3AB-D68773A3C63A}"/>
              </a:ext>
            </a:extLst>
          </p:cNvPr>
          <p:cNvPicPr>
            <a:picLocks noChangeAspect="1"/>
          </p:cNvPicPr>
          <p:nvPr/>
        </p:nvPicPr>
        <p:blipFill>
          <a:blip r:embed="rId2"/>
          <a:stretch>
            <a:fillRect/>
          </a:stretch>
        </p:blipFill>
        <p:spPr>
          <a:xfrm>
            <a:off x="2354411" y="0"/>
            <a:ext cx="7483177" cy="6858000"/>
          </a:xfrm>
          <a:prstGeom prst="rect">
            <a:avLst/>
          </a:prstGeom>
        </p:spPr>
      </p:pic>
    </p:spTree>
    <p:extLst>
      <p:ext uri="{BB962C8B-B14F-4D97-AF65-F5344CB8AC3E}">
        <p14:creationId xmlns:p14="http://schemas.microsoft.com/office/powerpoint/2010/main" val="499256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8FB77-4554-E03D-93B8-55DB5BC6345D}"/>
              </a:ext>
            </a:extLst>
          </p:cNvPr>
          <p:cNvSpPr>
            <a:spLocks noGrp="1"/>
          </p:cNvSpPr>
          <p:nvPr>
            <p:ph type="title"/>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Question </a:t>
            </a:r>
          </a:p>
        </p:txBody>
      </p:sp>
      <p:sp>
        <p:nvSpPr>
          <p:cNvPr id="3" name="Content Placeholder 2">
            <a:extLst>
              <a:ext uri="{FF2B5EF4-FFF2-40B4-BE49-F238E27FC236}">
                <a16:creationId xmlns:a16="http://schemas.microsoft.com/office/drawing/2014/main" id="{C3FAE148-561A-9807-4658-63B501425F54}"/>
              </a:ext>
            </a:extLst>
          </p:cNvPr>
          <p:cNvSpPr>
            <a:spLocks noGrp="1"/>
          </p:cNvSpPr>
          <p:nvPr>
            <p:ph idx="1"/>
          </p:nvPr>
        </p:nvSpPr>
        <p:spPr/>
        <p:txBody>
          <a:bodyPr>
            <a:normAutofit/>
          </a:bodyPr>
          <a:lstStyle/>
          <a:p>
            <a:pPr marL="0" indent="0">
              <a:buNone/>
            </a:pPr>
            <a:r>
              <a:rPr lang="en-US" b="1" dirty="0">
                <a:latin typeface="Verdana" panose="020B0604030504040204" pitchFamily="34" charset="0"/>
                <a:ea typeface="Verdana" panose="020B0604030504040204" pitchFamily="34" charset="0"/>
                <a:cs typeface="Verdana" panose="020B0604030504040204" pitchFamily="34" charset="0"/>
              </a:rPr>
              <a:t>What effect does the hypogastric nerve have?</a:t>
            </a:r>
          </a:p>
          <a:p>
            <a:pPr marL="0" indent="0">
              <a:buNone/>
            </a:pPr>
            <a:endParaRPr lang="en-GB"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1) Detrusor contraction</a:t>
            </a:r>
          </a:p>
          <a:p>
            <a:pPr marL="0" indent="0">
              <a:buNone/>
            </a:pPr>
            <a:r>
              <a:rPr lang="en-GB" sz="4000" b="1" dirty="0">
                <a:ln w="22225">
                  <a:solidFill>
                    <a:schemeClr val="accent2"/>
                  </a:solidFill>
                  <a:prstDash val="solid"/>
                </a:ln>
                <a:solidFill>
                  <a:schemeClr val="accent2">
                    <a:lumMod val="40000"/>
                    <a:lumOff val="60000"/>
                  </a:schemeClr>
                </a:solidFill>
                <a:latin typeface="Verdana" panose="020B0604030504040204" pitchFamily="34" charset="0"/>
                <a:ea typeface="Verdana" panose="020B0604030504040204" pitchFamily="34" charset="0"/>
                <a:cs typeface="Verdana" panose="020B0604030504040204" pitchFamily="34" charset="0"/>
              </a:rPr>
              <a:t>2) Detrusor relaxation + bladder neck contraction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3) Simultaneous contraction</a:t>
            </a:r>
          </a:p>
          <a:p>
            <a:pPr marL="0" indent="0">
              <a:buNone/>
            </a:pPr>
            <a:r>
              <a:rPr lang="en-GB" dirty="0">
                <a:latin typeface="Verdana" panose="020B0604030504040204" pitchFamily="34" charset="0"/>
                <a:ea typeface="Verdana" panose="020B0604030504040204" pitchFamily="34" charset="0"/>
                <a:cs typeface="Verdana" panose="020B0604030504040204" pitchFamily="34" charset="0"/>
              </a:rPr>
              <a:t>4) No one</a:t>
            </a:r>
          </a:p>
          <a:p>
            <a:endParaRPr lang="en-GB"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1253128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12983</TotalTime>
  <Words>4688</Words>
  <Application>Microsoft Macintosh PowerPoint</Application>
  <PresentationFormat>Widescreen</PresentationFormat>
  <Paragraphs>494</Paragraphs>
  <Slides>88</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88</vt:i4>
      </vt:variant>
    </vt:vector>
  </HeadingPairs>
  <TitlesOfParts>
    <vt:vector size="95" baseType="lpstr">
      <vt:lpstr>__Inter_f367f3</vt:lpstr>
      <vt:lpstr>Arial</vt:lpstr>
      <vt:lpstr>Calibri</vt:lpstr>
      <vt:lpstr>Calibri Light</vt:lpstr>
      <vt:lpstr>Verdana</vt:lpstr>
      <vt:lpstr>Wingdings</vt:lpstr>
      <vt:lpstr>Tema de Office</vt:lpstr>
      <vt:lpstr>PowerPoint Presentation</vt:lpstr>
      <vt:lpstr>PowerPoint Presentation</vt:lpstr>
      <vt:lpstr>Question</vt:lpstr>
      <vt:lpstr>Question</vt:lpstr>
      <vt:lpstr>PowerPoint Presentation</vt:lpstr>
      <vt:lpstr>PowerPoint Presentation</vt:lpstr>
      <vt:lpstr>PowerPoint Presentation</vt:lpstr>
      <vt:lpstr>Question </vt:lpstr>
      <vt:lpstr>Question </vt:lpstr>
      <vt:lpstr>PowerPoint Presentation</vt:lpstr>
      <vt:lpstr>PowerPoint Presentation</vt:lpstr>
      <vt:lpstr>Question </vt:lpstr>
      <vt:lpstr>Question </vt:lpstr>
      <vt:lpstr>PowerPoint Presentation</vt:lpstr>
      <vt:lpstr>PowerPoint Presentation</vt:lpstr>
      <vt:lpstr>PowerPoint Presentation</vt:lpstr>
      <vt:lpstr>Question </vt:lpstr>
      <vt:lpstr>Question </vt:lpstr>
      <vt:lpstr>PowerPoint Presentation</vt:lpstr>
      <vt:lpstr>PowerPoint Presentation</vt:lpstr>
      <vt:lpstr>PowerPoint Presentation</vt:lpstr>
      <vt:lpstr>Question</vt:lpstr>
      <vt:lpstr>Question</vt:lpstr>
      <vt:lpstr>PowerPoint Presentation</vt:lpstr>
      <vt:lpstr>PowerPoint Presentation</vt:lpstr>
      <vt:lpstr>Question</vt:lpstr>
      <vt:lpstr>Question</vt:lpstr>
      <vt:lpstr>Question</vt:lpstr>
      <vt:lpstr>Question</vt:lpstr>
      <vt:lpstr>PowerPoint Presentation</vt:lpstr>
      <vt:lpstr>PowerPoint Presentation</vt:lpstr>
      <vt:lpstr>Question</vt:lpstr>
      <vt:lpstr>Question</vt:lpstr>
      <vt:lpstr>Question</vt:lpstr>
      <vt:lpstr>Question</vt:lpstr>
      <vt:lpstr>PowerPoint Presentation</vt:lpstr>
      <vt:lpstr>PowerPoint Presentation</vt:lpstr>
      <vt:lpstr>Question</vt:lpstr>
      <vt:lpstr>Question </vt:lpstr>
      <vt:lpstr>PowerPoint Presentation</vt:lpstr>
      <vt:lpstr>PowerPoint Presentation</vt:lpstr>
      <vt:lpstr>PowerPoint Presentation</vt:lpstr>
      <vt:lpstr>PowerPoint Presentation</vt:lpstr>
      <vt:lpstr>INITIAL EVALUATION</vt:lpstr>
      <vt:lpstr>Question</vt:lpstr>
      <vt:lpstr>Question</vt:lpstr>
      <vt:lpstr>Question</vt:lpstr>
      <vt:lpstr>Question</vt:lpstr>
      <vt:lpstr>Question</vt:lpstr>
      <vt:lpstr>Question</vt:lpstr>
      <vt:lpstr>PowerPoint Presentation</vt:lpstr>
      <vt:lpstr>PowerPoint Presentation</vt:lpstr>
      <vt:lpstr> Question </vt:lpstr>
      <vt:lpstr> Question </vt:lpstr>
      <vt:lpstr>URODINAMIA</vt:lpstr>
      <vt:lpstr>Question</vt:lpstr>
      <vt:lpstr>Question</vt:lpstr>
      <vt:lpstr>Question</vt:lpstr>
      <vt:lpstr>Question</vt:lpstr>
      <vt:lpstr>PowerPoint Presentation</vt:lpstr>
      <vt:lpstr>Question</vt:lpstr>
      <vt:lpstr>Question</vt:lpstr>
      <vt:lpstr>Question</vt:lpstr>
      <vt:lpstr>Question</vt:lpstr>
      <vt:lpstr>Question</vt:lpstr>
      <vt:lpstr>Question</vt:lpstr>
      <vt:lpstr>Question</vt:lpstr>
      <vt:lpstr>Question</vt:lpstr>
      <vt:lpstr>Question</vt:lpstr>
      <vt:lpstr>Question</vt:lpstr>
      <vt:lpstr>Question</vt:lpstr>
      <vt:lpstr>Question</vt:lpstr>
      <vt:lpstr>Question</vt:lpstr>
      <vt:lpstr>Question</vt:lpstr>
      <vt:lpstr>Question</vt:lpstr>
      <vt:lpstr>Question</vt:lpstr>
      <vt:lpstr>Question</vt:lpstr>
      <vt:lpstr>Question</vt:lpstr>
      <vt:lpstr>AUTONOMIC DYSREFLEXIA</vt:lpstr>
      <vt:lpstr>AUTONOMIC DYSREFLEXIA</vt:lpstr>
      <vt:lpstr>MANEJO DE LA AD</vt:lpstr>
      <vt:lpstr>MANEJO DE LA AD</vt:lpstr>
      <vt:lpstr>PowerPoint Presentation</vt:lpstr>
      <vt:lpstr>Question</vt:lpstr>
      <vt:lpstr>Question</vt:lpstr>
      <vt:lpstr>Question</vt:lpstr>
      <vt:lpstr>Question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NEURO-URO…WHAT?</dc:title>
  <dc:creator>Manuel Espárrago González</dc:creator>
  <cp:lastModifiedBy>SEGUI, Elena (ROYAL NATIONAL ORTHOPAEDIC HOSPITAL NHS TRUST)</cp:lastModifiedBy>
  <cp:revision>61</cp:revision>
  <dcterms:created xsi:type="dcterms:W3CDTF">2024-09-10T07:59:56Z</dcterms:created>
  <dcterms:modified xsi:type="dcterms:W3CDTF">2025-11-10T13:15:00Z</dcterms:modified>
</cp:coreProperties>
</file>